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3" r:id="rId5"/>
    <p:sldId id="274" r:id="rId6"/>
    <p:sldId id="272" r:id="rId7"/>
    <p:sldId id="265" r:id="rId8"/>
    <p:sldId id="275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16E6E8-9A6D-48CB-84CE-A812412D2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A763CE5-B7F4-42A9-ACA5-B1556946E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5C6FCF-2A44-4AD1-BEBD-54DAB44B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4A0E4E-BAFC-4509-82C6-B5ADD2A5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8EABCF-68BD-478B-84F2-272DE00C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02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8E46F-3FF7-418A-B38A-AFFC8805C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C71FE7-9FDD-4FCB-B0FA-0C9529C3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5949A-8B80-433E-9578-89421A91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6ACC07-4F43-4973-B8E2-D68FB2EE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9C4672-711F-4FBF-8B39-4E6A43762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18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4E025-8FF6-42F9-B891-9690978F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3B6310-9825-44B9-9900-65050E4AD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FE4E8-4196-4965-9894-4CBA72D4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A70EE-2E7D-45B8-A04E-27EDCBE1A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2E0A75-966B-4313-BA82-2D8020066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3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C8607-C4A1-4580-ACBA-AFE4BABC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00079-7197-463F-A537-7E7F1BFF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8B4AF6-AFC4-4AF4-9D7D-E1B2F2A2F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FCC3E1-0436-4E57-8320-9C129EE8C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BEF610-1836-4D98-A68A-F424AA32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F87E8-C1CD-4054-83A0-5453C234E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46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E699A-A630-424C-B564-3A3AB708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BC358C-125F-4731-911D-C9B2C2FC1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7B7982-3459-489A-AEBC-3C683CCCC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8C36EE-BC6A-4CC5-AE95-42AF9D62D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8A02A0E-50F2-4549-B31B-7D685ADC7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C890E1-8BC3-4253-A462-3827D513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2BF9DA-03AB-4D85-8970-7683FD25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9607D0-DC02-485E-9091-2F387FDB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14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7DF03-DCB3-4BEF-9064-69841FBA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C441C6D-7008-4FAA-AA17-5D83164F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D2E825-EDBA-4B83-999B-5F5A8152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84396BD-C49D-44F9-A615-352D9BB06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19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74028A-2FAD-4BB6-A57E-6F749CFC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6ABDBA-D9DA-4D6E-AF30-E755BA73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152026-B445-4C0C-B669-D6C6BD7FB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79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526EB-2996-49D2-93C1-71D72FF2F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20C715-2E57-41BC-B6E9-0A830FE0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DB804B-FC97-4CBD-9491-B7E3F2E79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7B5A45-CB7E-4FAF-A732-D78DAFE4C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6A9CAE-9CFC-4295-A65A-26B82E2E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8D2489-9AE9-42DA-BBF6-C864F4D78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8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170F87-D8FE-4404-93A6-7270D29F5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F3C6E7-66F8-4225-86B5-C1A11CDA5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28DD556-BBAF-4C45-892B-ABE4BE44A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AF5FE-345E-4CFD-9E08-6FEABBA8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453764-5C17-4FF5-BD8E-0634A7F5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5F3679-E386-48BD-8C32-89207AAC1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91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0DFF7-33E1-4DE6-A6F4-22F6B0B3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7BA57F-2D9A-481A-8D14-69BEAEE49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4E546E-55BD-4647-8AAA-A52E95EA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5294A4-76A7-4CC6-B808-A7D21503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A730DA-9096-4983-98C5-FE3DEA44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6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1C32E0-21D0-4AA2-AC20-555301C6E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4CB585-DC6E-481F-AF2F-542539A66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11AAB5-C925-4682-B7B1-1648B6F6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66E-A11E-4E75-968D-CDC5D3B3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D3DB4C-5B01-4E44-892A-1A4BDE61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4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E66DDDF-18A9-44AE-A351-F07DF1B8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BBC05D-E025-48A3-96E7-6A3D9A002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9AB7E1-8F92-4699-A087-0A41471DF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C227-9076-48C1-84B8-F8331171AB2F}" type="datetimeFigureOut">
              <a:rPr lang="en-GB" smtClean="0"/>
              <a:t>15/01/2022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5EF4F9-748C-458D-A57E-35D6DDB82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D932DE-93E1-40E5-86D7-89E4E87F7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394F2-5FB2-4B92-8F85-A8AAD560F8C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91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9911C-B887-46DC-9087-1FD18C9BE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26" y="850789"/>
            <a:ext cx="10638844" cy="1709531"/>
          </a:xfrm>
          <a:ln w="22225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ar-MA" dirty="0">
                <a:latin typeface="+mn-lt"/>
              </a:rPr>
              <a:t>مدخل إلى علم النفس</a:t>
            </a:r>
            <a:br>
              <a:rPr lang="ar-MA" dirty="0">
                <a:latin typeface="Aharoni" panose="02010803020104030203" pitchFamily="2" charset="-79"/>
              </a:rPr>
            </a:br>
            <a:r>
              <a:rPr lang="es-ES" sz="3100" dirty="0" err="1">
                <a:latin typeface="Arial Black" panose="020B0A04020102020204" pitchFamily="34" charset="0"/>
                <a:cs typeface="Aharoni" panose="02010803020104030203" pitchFamily="2" charset="-79"/>
              </a:rPr>
              <a:t>Introduction</a:t>
            </a:r>
            <a:r>
              <a:rPr lang="es-ES" sz="3100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  <a:t>à la Psychologie</a:t>
            </a:r>
            <a:b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fr-FR" sz="3100" dirty="0">
                <a:latin typeface="Arial Black" panose="020B0A04020102020204" pitchFamily="34" charset="0"/>
                <a:cs typeface="Aharoni" panose="02010803020104030203" pitchFamily="2" charset="-79"/>
              </a:rPr>
              <a:t>(2020-2021)</a:t>
            </a:r>
            <a:endParaRPr lang="en-GB" sz="31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942558-55A3-4F9C-9E9F-FEDF76DED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5123" y="4644604"/>
            <a:ext cx="3737114" cy="1501754"/>
          </a:xfrm>
          <a:ln w="22225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fr-FR" sz="8000" b="1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9</a:t>
            </a:r>
            <a:endParaRPr lang="en-GB" sz="8000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A5A8D173-BC08-4710-B630-7EAD4C888392}"/>
              </a:ext>
            </a:extLst>
          </p:cNvPr>
          <p:cNvSpPr txBox="1">
            <a:spLocks/>
          </p:cNvSpPr>
          <p:nvPr/>
        </p:nvSpPr>
        <p:spPr>
          <a:xfrm>
            <a:off x="763326" y="3033665"/>
            <a:ext cx="10638843" cy="790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ar-MA" sz="4400" b="1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ذ. محمد المير</a:t>
            </a:r>
            <a:endParaRPr lang="en-GB" sz="4400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138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20D6-08C6-4F40-9E0A-C6620FF17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2839" y="625928"/>
            <a:ext cx="10506322" cy="601982"/>
          </a:xfrm>
          <a:ln w="2222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 rtl="1"/>
            <a:r>
              <a:rPr lang="ar-MA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III- المدارس</a:t>
            </a:r>
            <a:r>
              <a:rPr lang="fr-FR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ar-MA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الكبرى في علم النفس</a:t>
            </a:r>
            <a:endParaRPr lang="en-GB" sz="3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7FEEB16-BE97-4EDE-BA41-2F0F8943E336}"/>
              </a:ext>
            </a:extLst>
          </p:cNvPr>
          <p:cNvSpPr txBox="1">
            <a:spLocks/>
          </p:cNvSpPr>
          <p:nvPr/>
        </p:nvSpPr>
        <p:spPr>
          <a:xfrm>
            <a:off x="833561" y="1449258"/>
            <a:ext cx="10515600" cy="601982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fr-FR" sz="3200" b="1" dirty="0">
                <a:effectLst/>
                <a:ea typeface="SimSun" panose="02010600030101010101" pitchFamily="2" charset="-122"/>
              </a:rPr>
              <a:t>2</a:t>
            </a:r>
            <a:r>
              <a:rPr lang="ar-MA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 المدرسة الوظيفية </a:t>
            </a:r>
            <a: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Functionalism</a:t>
            </a:r>
            <a:endParaRPr lang="en-GB" sz="3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888E24E-8FE2-405C-B3C7-D1DAA9B63E80}"/>
              </a:ext>
            </a:extLst>
          </p:cNvPr>
          <p:cNvSpPr txBox="1">
            <a:spLocks/>
          </p:cNvSpPr>
          <p:nvPr/>
        </p:nvSpPr>
        <p:spPr>
          <a:xfrm>
            <a:off x="3483429" y="2272588"/>
            <a:ext cx="7865732" cy="2969972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◄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هناك اتفاق على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أن وليام جيمس </a:t>
            </a:r>
            <a:r>
              <a:rPr lang="en-US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William James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(1842- 1910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) هو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مؤسس المدرسة الوظيفية 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التي بدأت بعد نشر هذا الأخير كتابه</a:t>
            </a:r>
            <a:r>
              <a:rPr lang="fr-FR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مبادئ علم النفس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The Principles of Psychology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</a:t>
            </a:r>
            <a:endParaRPr lang="ar-MA" sz="2400" dirty="0">
              <a:effectLst/>
              <a:latin typeface="Calibri" panose="020F0502020204030204" pitchFamily="34" charset="0"/>
              <a:ea typeface="Goudy"/>
              <a:cs typeface="Times New Roman" panose="02020603050405020304" pitchFamily="18" charset="0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يمثل 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وليام جيمس انتقال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السلطة السيكولوجية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من أوروبا إلى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الولايات المتحدة الأمريكية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(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و م أ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).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026" name="Picture 2" descr="William James - Babelio">
            <a:extLst>
              <a:ext uri="{FF2B5EF4-FFF2-40B4-BE49-F238E27FC236}">
                <a16:creationId xmlns:a16="http://schemas.microsoft.com/office/drawing/2014/main" id="{51D2C566-99E0-4979-A713-1A5280870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61" y="2386411"/>
            <a:ext cx="2400300" cy="274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FCBB381-B9B8-4FA2-B850-F78F1F09B672}"/>
              </a:ext>
            </a:extLst>
          </p:cNvPr>
          <p:cNvSpPr txBox="1"/>
          <p:nvPr/>
        </p:nvSpPr>
        <p:spPr>
          <a:xfrm>
            <a:off x="971265" y="5128736"/>
            <a:ext cx="21248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William James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41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78EF950-CBD5-4D8A-B49E-D13B5F1D4D5C}"/>
              </a:ext>
            </a:extLst>
          </p:cNvPr>
          <p:cNvSpPr txBox="1">
            <a:spLocks/>
          </p:cNvSpPr>
          <p:nvPr/>
        </p:nvSpPr>
        <p:spPr>
          <a:xfrm>
            <a:off x="838200" y="888510"/>
            <a:ext cx="10515600" cy="4266964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SimSun" panose="02010600030101010101" pitchFamily="2" charset="-122"/>
                <a:cs typeface="+mj-cs"/>
              </a:rPr>
              <a:t>◄ </a:t>
            </a:r>
            <a:r>
              <a:rPr lang="ar-MA" sz="2400" dirty="0">
                <a:effectLst/>
                <a:ea typeface="Goudy"/>
                <a:cs typeface="+mj-cs"/>
              </a:rPr>
              <a:t>استلهم </a:t>
            </a:r>
            <a:r>
              <a:rPr lang="ar-MA" sz="2400" b="1" dirty="0">
                <a:effectLst/>
                <a:ea typeface="Goudy"/>
                <a:cs typeface="+mj-cs"/>
              </a:rPr>
              <a:t>الاتجاه الوظيفي النظرية التطورية </a:t>
            </a:r>
            <a:r>
              <a:rPr lang="en-US" sz="2400" dirty="0">
                <a:effectLst/>
                <a:ea typeface="Goudy"/>
                <a:cs typeface="+mj-cs"/>
              </a:rPr>
              <a:t>Evolutionary Theory</a:t>
            </a:r>
            <a:r>
              <a:rPr lang="ar-MA" sz="2400" dirty="0">
                <a:effectLst/>
                <a:ea typeface="Goudy"/>
                <a:cs typeface="+mj-cs"/>
              </a:rPr>
              <a:t>، أي </a:t>
            </a:r>
            <a:r>
              <a:rPr lang="ar-MA" sz="2400" b="1" dirty="0">
                <a:effectLst/>
                <a:ea typeface="Goudy"/>
                <a:cs typeface="+mj-cs"/>
              </a:rPr>
              <a:t>فهم الكيفية </a:t>
            </a:r>
            <a:r>
              <a:rPr lang="ar-MA" sz="2400" dirty="0">
                <a:effectLst/>
                <a:ea typeface="Goudy"/>
                <a:cs typeface="+mj-cs"/>
              </a:rPr>
              <a:t>التي يساعد بها</a:t>
            </a:r>
            <a:r>
              <a:rPr lang="ar-MA" sz="2400" b="1" dirty="0">
                <a:effectLst/>
                <a:ea typeface="Goudy"/>
                <a:cs typeface="+mj-cs"/>
              </a:rPr>
              <a:t> الذهن</a:t>
            </a:r>
            <a:r>
              <a:rPr lang="ar-MA" sz="2400" dirty="0">
                <a:effectLst/>
                <a:ea typeface="Goudy"/>
                <a:cs typeface="+mj-cs"/>
              </a:rPr>
              <a:t> </a:t>
            </a:r>
            <a:r>
              <a:rPr lang="ar-MA" sz="2400" b="1" dirty="0">
                <a:effectLst/>
                <a:ea typeface="Goudy"/>
                <a:cs typeface="+mj-cs"/>
              </a:rPr>
              <a:t>العضوية </a:t>
            </a:r>
            <a:r>
              <a:rPr lang="ar-MA" sz="2400" dirty="0">
                <a:effectLst/>
                <a:ea typeface="Goudy"/>
                <a:cs typeface="+mj-cs"/>
              </a:rPr>
              <a:t>على</a:t>
            </a:r>
            <a:r>
              <a:rPr lang="ar-MA" sz="2400" b="1" dirty="0">
                <a:effectLst/>
                <a:ea typeface="Goudy"/>
                <a:cs typeface="+mj-cs"/>
              </a:rPr>
              <a:t> التكيف</a:t>
            </a:r>
            <a:r>
              <a:rPr lang="ar-MA" sz="2400" dirty="0">
                <a:effectLst/>
                <a:ea typeface="Goudy"/>
                <a:cs typeface="+mj-cs"/>
              </a:rPr>
              <a:t> </a:t>
            </a:r>
            <a:r>
              <a:rPr lang="ar-MA" sz="2400" b="1" dirty="0">
                <a:effectLst/>
                <a:ea typeface="Goudy"/>
                <a:cs typeface="+mj-cs"/>
              </a:rPr>
              <a:t>مع البيئة</a:t>
            </a:r>
            <a:r>
              <a:rPr lang="ar-MA" sz="2400" b="1" dirty="0">
                <a:ea typeface="Goudy"/>
                <a:cs typeface="+mj-cs"/>
              </a:rPr>
              <a:t>؛</a:t>
            </a:r>
          </a:p>
          <a:p>
            <a:pPr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MA" sz="2400" b="1" dirty="0">
                <a:effectLst/>
                <a:ea typeface="Goudy"/>
                <a:cs typeface="+mj-cs"/>
              </a:rPr>
              <a:t> </a:t>
            </a:r>
            <a:r>
              <a:rPr lang="ar-SA" sz="2400" dirty="0">
                <a:effectLst/>
                <a:ea typeface="Goudy"/>
                <a:cs typeface="+mj-cs"/>
              </a:rPr>
              <a:t>تشمل</a:t>
            </a:r>
            <a:r>
              <a:rPr lang="ar-SA" sz="2400" b="1" dirty="0">
                <a:effectLst/>
                <a:ea typeface="Goudy"/>
                <a:cs typeface="+mj-cs"/>
              </a:rPr>
              <a:t> أدوات البحث</a:t>
            </a:r>
            <a:r>
              <a:rPr lang="ar-MA" sz="2400" b="1" dirty="0">
                <a:effectLst/>
                <a:ea typeface="Goudy"/>
                <a:cs typeface="+mj-cs"/>
              </a:rPr>
              <a:t> لدى علماء النفس الوظيفيين</a:t>
            </a:r>
            <a:r>
              <a:rPr lang="ar-SA" sz="2400" b="1" dirty="0">
                <a:effectLst/>
                <a:ea typeface="Goudy"/>
                <a:cs typeface="+mj-cs"/>
              </a:rPr>
              <a:t> الاستبطان </a:t>
            </a:r>
            <a:r>
              <a:rPr lang="ar-SA" sz="2400" dirty="0">
                <a:effectLst/>
                <a:ea typeface="Goudy"/>
                <a:cs typeface="+mj-cs"/>
              </a:rPr>
              <a:t>و</a:t>
            </a:r>
            <a:r>
              <a:rPr lang="ar-SA" sz="2400" b="1" dirty="0">
                <a:effectLst/>
                <a:ea typeface="Goudy"/>
                <a:cs typeface="+mj-cs"/>
              </a:rPr>
              <a:t>دراسة سلوك الأطفال والحيوان والمرضى الذهنيين</a:t>
            </a:r>
            <a:r>
              <a:rPr lang="ar-SA" sz="2400" dirty="0">
                <a:effectLst/>
                <a:ea typeface="Goudy"/>
                <a:cs typeface="+mj-cs"/>
              </a:rPr>
              <a:t>.</a:t>
            </a:r>
            <a:endParaRPr lang="ar-MA" sz="2400" dirty="0">
              <a:effectLst/>
              <a:ea typeface="Goudy"/>
              <a:cs typeface="+mj-cs"/>
            </a:endParaRP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SimSun" panose="02010600030101010101" pitchFamily="2" charset="-122"/>
                <a:cs typeface="+mj-cs"/>
              </a:rPr>
              <a:t>◄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اهتمت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المدرسة الوظيفية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باستعمالات الوعي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ودوره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في توجيه السلوك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.</a:t>
            </a:r>
          </a:p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ar-MA" sz="2400" dirty="0">
                <a:solidFill>
                  <a:prstClr val="black"/>
                </a:solidFill>
                <a:ea typeface="Goudy"/>
                <a:cs typeface="+mj-cs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يهتم علم النفس الوظيفي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بالكيفية التي يعمل بها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 الذهن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 أي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بوظيفته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، و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بدعامته الفيزيولوجية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، في حين أن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اهتمامه ضعيف بمحتويات الذهن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Goudy"/>
                <a:cs typeface="+mj-cs"/>
              </a:rPr>
              <a:t>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48100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FEEC9B8-1C54-4A75-A577-908E542EB07A}"/>
              </a:ext>
            </a:extLst>
          </p:cNvPr>
          <p:cNvSpPr txBox="1">
            <a:spLocks/>
          </p:cNvSpPr>
          <p:nvPr/>
        </p:nvSpPr>
        <p:spPr>
          <a:xfrm>
            <a:off x="833561" y="1695668"/>
            <a:ext cx="10515600" cy="3825566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ea typeface="Goudy"/>
                <a:cs typeface="+mj-cs"/>
              </a:rPr>
              <a:t>1</a:t>
            </a:r>
            <a:r>
              <a:rPr lang="ar-MA" sz="2400" b="1" dirty="0">
                <a:ea typeface="Goudy"/>
              </a:rPr>
              <a:t>- </a:t>
            </a:r>
            <a:r>
              <a:rPr lang="ar-SA" sz="2400" b="1" dirty="0">
                <a:effectLst/>
                <a:ea typeface="Goudy"/>
                <a:cs typeface="+mj-cs"/>
              </a:rPr>
              <a:t>عارض</a:t>
            </a:r>
            <a:r>
              <a:rPr lang="ar-MA" sz="2400" b="1" dirty="0">
                <a:effectLst/>
                <a:ea typeface="Goudy"/>
                <a:cs typeface="+mj-cs"/>
              </a:rPr>
              <a:t>ت</a:t>
            </a:r>
            <a:r>
              <a:rPr lang="ar-SA" sz="2400" b="1" dirty="0">
                <a:effectLst/>
                <a:ea typeface="Goudy"/>
                <a:cs typeface="+mj-cs"/>
              </a:rPr>
              <a:t> البحث العقيم</a:t>
            </a:r>
            <a:r>
              <a:rPr lang="ar-SA" sz="2400" dirty="0">
                <a:effectLst/>
                <a:ea typeface="Goudy"/>
                <a:cs typeface="+mj-cs"/>
              </a:rPr>
              <a:t> عن العناصر الذهنية كما كان الأمر عند ال</a:t>
            </a:r>
            <a:r>
              <a:rPr lang="ar-MA" sz="2400" dirty="0">
                <a:effectLst/>
                <a:ea typeface="Goudy"/>
                <a:cs typeface="+mj-cs"/>
              </a:rPr>
              <a:t>مدرسة البنيوية</a:t>
            </a:r>
            <a:r>
              <a:rPr lang="ar-SA" sz="2400" dirty="0">
                <a:effectLst/>
                <a:ea typeface="Goudy"/>
                <a:cs typeface="+mj-cs"/>
              </a:rPr>
              <a:t>.</a:t>
            </a:r>
            <a:endParaRPr lang="en-GB" sz="2400" dirty="0">
              <a:effectLst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ea typeface="Goudy"/>
                <a:cs typeface="+mj-cs"/>
              </a:rPr>
              <a:t>2</a:t>
            </a:r>
            <a:r>
              <a:rPr lang="ar-SA" sz="2400" dirty="0">
                <a:effectLst/>
                <a:ea typeface="Goudy"/>
                <a:cs typeface="+mj-cs"/>
              </a:rPr>
              <a:t>- سع</a:t>
            </a:r>
            <a:r>
              <a:rPr lang="ar-MA" sz="2400" dirty="0">
                <a:effectLst/>
                <a:ea typeface="Goudy"/>
                <a:cs typeface="+mj-cs"/>
              </a:rPr>
              <a:t>ت</a:t>
            </a:r>
            <a:r>
              <a:rPr lang="ar-SA" sz="2400" dirty="0">
                <a:effectLst/>
                <a:ea typeface="Goudy"/>
                <a:cs typeface="+mj-cs"/>
              </a:rPr>
              <a:t> إلى </a:t>
            </a:r>
            <a:r>
              <a:rPr lang="ar-SA" sz="2400" b="1" dirty="0">
                <a:effectLst/>
                <a:ea typeface="Goudy"/>
                <a:cs typeface="+mj-cs"/>
              </a:rPr>
              <a:t>فهم وظيفة الذهن</a:t>
            </a:r>
            <a:r>
              <a:rPr lang="ar-SA" sz="2400" dirty="0">
                <a:effectLst/>
                <a:ea typeface="Goudy"/>
                <a:cs typeface="+mj-cs"/>
              </a:rPr>
              <a:t>، وليس إلى </a:t>
            </a:r>
            <a:r>
              <a:rPr lang="ar-SA" sz="2400" b="1" dirty="0">
                <a:effectLst/>
                <a:ea typeface="Goudy"/>
                <a:cs typeface="+mj-cs"/>
              </a:rPr>
              <a:t>تقديم وصف ثابت لمحتوياته</a:t>
            </a:r>
            <a:r>
              <a:rPr lang="ar-SA" sz="2400" dirty="0">
                <a:effectLst/>
                <a:ea typeface="Goudy"/>
                <a:cs typeface="+mj-cs"/>
              </a:rPr>
              <a:t>، أي أن هدف علم النفس ينبغي أن يكون فهم الكيفية التي يساعد بها</a:t>
            </a:r>
            <a:r>
              <a:rPr lang="ar-MA" sz="2400" dirty="0">
                <a:effectLst/>
                <a:ea typeface="Goudy"/>
                <a:cs typeface="+mj-cs"/>
              </a:rPr>
              <a:t> الذهن</a:t>
            </a:r>
            <a:r>
              <a:rPr lang="ar-SA" sz="2400" dirty="0">
                <a:effectLst/>
                <a:ea typeface="Goudy"/>
                <a:cs typeface="+mj-cs"/>
              </a:rPr>
              <a:t> العضوية على التكيف مع البيئة.</a:t>
            </a:r>
            <a:endParaRPr lang="en-GB" sz="2400" dirty="0">
              <a:effectLst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ea typeface="Goudy"/>
                <a:cs typeface="+mj-cs"/>
              </a:rPr>
              <a:t>3</a:t>
            </a:r>
            <a:r>
              <a:rPr lang="ar-SA" sz="2400" dirty="0">
                <a:effectLst/>
                <a:ea typeface="Goudy"/>
                <a:cs typeface="+mj-cs"/>
              </a:rPr>
              <a:t>- أراد</a:t>
            </a:r>
            <a:r>
              <a:rPr lang="ar-MA" sz="2400" dirty="0">
                <a:effectLst/>
                <a:ea typeface="Goudy"/>
                <a:cs typeface="+mj-cs"/>
              </a:rPr>
              <a:t>ت</a:t>
            </a:r>
            <a:r>
              <a:rPr lang="ar-SA" sz="2400" dirty="0">
                <a:effectLst/>
                <a:ea typeface="Goudy"/>
                <a:cs typeface="+mj-cs"/>
              </a:rPr>
              <a:t> أن يكون </a:t>
            </a:r>
            <a:r>
              <a:rPr lang="ar-SA" sz="2400" b="1" dirty="0">
                <a:effectLst/>
                <a:ea typeface="Goudy"/>
                <a:cs typeface="+mj-cs"/>
              </a:rPr>
              <a:t>علم النفس علما تطبيقيا</a:t>
            </a:r>
            <a:r>
              <a:rPr lang="ar-SA" sz="2400" dirty="0">
                <a:effectLst/>
                <a:ea typeface="Goudy"/>
                <a:cs typeface="+mj-cs"/>
              </a:rPr>
              <a:t>، وليس </a:t>
            </a:r>
            <a:r>
              <a:rPr lang="ar-SA" sz="2400" b="1" dirty="0">
                <a:effectLst/>
                <a:ea typeface="Goudy"/>
                <a:cs typeface="+mj-cs"/>
              </a:rPr>
              <a:t>علما خالصا</a:t>
            </a:r>
            <a:r>
              <a:rPr lang="ar-SA" sz="2400" dirty="0">
                <a:effectLst/>
                <a:ea typeface="Goudy"/>
                <a:cs typeface="+mj-cs"/>
              </a:rPr>
              <a:t>، لذلك</a:t>
            </a:r>
            <a:r>
              <a:rPr lang="ar-MA" sz="2400" dirty="0">
                <a:effectLst/>
                <a:ea typeface="Goudy"/>
                <a:cs typeface="+mj-cs"/>
              </a:rPr>
              <a:t> اعتبرت</a:t>
            </a:r>
            <a:r>
              <a:rPr lang="ar-SA" sz="2400" dirty="0">
                <a:effectLst/>
                <a:ea typeface="Goudy"/>
                <a:cs typeface="+mj-cs"/>
              </a:rPr>
              <a:t> أن علم النفس ينبغي أن يطبق اكتشافاته في تحسين حياة الإنسان (التربية، الصناعة ...)، في حين رفض</a:t>
            </a:r>
            <a:r>
              <a:rPr lang="ar-MA" sz="2400" dirty="0">
                <a:effectLst/>
                <a:ea typeface="Goudy"/>
                <a:cs typeface="+mj-cs"/>
              </a:rPr>
              <a:t>ت</a:t>
            </a:r>
            <a:r>
              <a:rPr lang="ar-SA" sz="2400" dirty="0">
                <a:effectLst/>
                <a:ea typeface="Goudy"/>
                <a:cs typeface="+mj-cs"/>
              </a:rPr>
              <a:t> </a:t>
            </a:r>
            <a:r>
              <a:rPr lang="ar-MA" sz="2400" dirty="0">
                <a:effectLst/>
                <a:ea typeface="Goudy"/>
                <a:cs typeface="+mj-cs"/>
              </a:rPr>
              <a:t>النزعة البنيوية</a:t>
            </a:r>
            <a:r>
              <a:rPr lang="ar-SA" sz="2400" dirty="0">
                <a:effectLst/>
                <a:ea typeface="Goudy"/>
                <a:cs typeface="+mj-cs"/>
              </a:rPr>
              <a:t> ذلك.</a:t>
            </a:r>
            <a:endParaRPr lang="en-GB" sz="2400" dirty="0">
              <a:effectLst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ea typeface="Goudy"/>
                <a:cs typeface="+mj-cs"/>
              </a:rPr>
              <a:t>4</a:t>
            </a:r>
            <a:r>
              <a:rPr lang="ar-SA" sz="2400" dirty="0">
                <a:effectLst/>
                <a:ea typeface="Goudy"/>
                <a:cs typeface="+mj-cs"/>
              </a:rPr>
              <a:t>- دع</a:t>
            </a:r>
            <a:r>
              <a:rPr lang="ar-MA" sz="2400" dirty="0">
                <a:effectLst/>
                <a:ea typeface="Goudy"/>
                <a:cs typeface="+mj-cs"/>
              </a:rPr>
              <a:t>ت</a:t>
            </a:r>
            <a:r>
              <a:rPr lang="ar-SA" sz="2400" dirty="0">
                <a:effectLst/>
                <a:ea typeface="Goudy"/>
                <a:cs typeface="+mj-cs"/>
              </a:rPr>
              <a:t> إلى </a:t>
            </a:r>
            <a:r>
              <a:rPr lang="ar-SA" sz="2400" b="1" dirty="0">
                <a:effectLst/>
                <a:ea typeface="Goudy"/>
                <a:cs typeface="+mj-cs"/>
              </a:rPr>
              <a:t>دراسة الأطفال والأشخاص غير العاديين</a:t>
            </a:r>
            <a:r>
              <a:rPr lang="ar-MA" sz="2400" b="1" dirty="0">
                <a:effectLst/>
                <a:ea typeface="Goudy"/>
                <a:cs typeface="+mj-cs"/>
              </a:rPr>
              <a:t> والحيوان</a:t>
            </a:r>
            <a:r>
              <a:rPr lang="ar-SA" sz="2400" dirty="0">
                <a:effectLst/>
                <a:ea typeface="Goudy"/>
              </a:rPr>
              <a:t>.</a:t>
            </a:r>
            <a:endParaRPr lang="en-GB" sz="2400" dirty="0">
              <a:effectLst/>
              <a:ea typeface="SimSun" panose="02010600030101010101" pitchFamily="2" charset="-122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D0930FA-C5F6-4FD8-89BC-C80F88A58A7D}"/>
              </a:ext>
            </a:extLst>
          </p:cNvPr>
          <p:cNvSpPr txBox="1">
            <a:spLocks/>
          </p:cNvSpPr>
          <p:nvPr/>
        </p:nvSpPr>
        <p:spPr>
          <a:xfrm>
            <a:off x="842839" y="887185"/>
            <a:ext cx="10506322" cy="671649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MA" sz="3200" b="1" dirty="0">
                <a:effectLst/>
                <a:latin typeface="Calibri" panose="020F0502020204030204" pitchFamily="34" charset="0"/>
                <a:ea typeface="Goudy"/>
              </a:rPr>
              <a:t>مبادئ المقاربة الوظيفية</a:t>
            </a:r>
            <a:endParaRPr lang="en-GB" sz="2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696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F8CE79-9928-47D7-91DF-820D8C2E3C41}"/>
              </a:ext>
            </a:extLst>
          </p:cNvPr>
          <p:cNvSpPr txBox="1">
            <a:spLocks/>
          </p:cNvSpPr>
          <p:nvPr/>
        </p:nvSpPr>
        <p:spPr>
          <a:xfrm>
            <a:off x="838200" y="983397"/>
            <a:ext cx="10515600" cy="3083506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/>
                <a:ea typeface="Goudy"/>
                <a:cs typeface="+mj-cs"/>
              </a:rPr>
              <a:t>5</a:t>
            </a:r>
            <a:r>
              <a:rPr lang="ar-MA" sz="2400" b="1" dirty="0">
                <a:latin typeface="Calibri" panose="020F0502020204030204"/>
                <a:ea typeface="Goudy"/>
                <a:cs typeface="+mj-cs"/>
              </a:rPr>
              <a:t>-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اعتبر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ت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أن </a:t>
            </a:r>
            <a:r>
              <a:rPr lang="ar-SA" sz="2400" b="1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السيرورات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 الذهنية [الذهن] هي موضوع علم النفس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ورأى الكثير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من علماء النفس الوظيفيين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أن الاستبطان هو أحد أدوات البحث.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Goudy"/>
                <a:cs typeface="+mj-cs"/>
              </a:rPr>
              <a:t>6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-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اهتم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ت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بالفروقات الفردية</a:t>
            </a:r>
            <a:r>
              <a:rPr lang="es-ES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individual 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differences</a:t>
            </a:r>
            <a:r>
              <a:rPr lang="es-ES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أي ما يجعل العضويات مختلفة، وليس ما يجعلها متشابهة.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Goudy"/>
                <a:cs typeface="+mj-cs"/>
              </a:rPr>
              <a:t>7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- تأثر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ت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مباشرة أو بشكل غير مباشر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ب وليام جيمس، وهذا الأخير تأثر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بنظرية التطور ل شارل دارون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92865A4-BD2D-42C4-99DC-60266EA5B556}"/>
              </a:ext>
            </a:extLst>
          </p:cNvPr>
          <p:cNvSpPr txBox="1">
            <a:spLocks/>
          </p:cNvSpPr>
          <p:nvPr/>
        </p:nvSpPr>
        <p:spPr>
          <a:xfrm>
            <a:off x="838200" y="4211528"/>
            <a:ext cx="10506322" cy="726233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rtl="1">
              <a:lnSpc>
                <a:spcPct val="100000"/>
              </a:lnSpc>
            </a:pPr>
            <a:r>
              <a:rPr lang="ar-SA" sz="32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Goudy"/>
                <a:cs typeface="Arial" panose="020B0604020202020204" pitchFamily="34" charset="0"/>
              </a:rPr>
              <a:t>▌</a:t>
            </a:r>
            <a:r>
              <a:rPr lang="fr-FR" sz="32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Goudy"/>
                <a:cs typeface="Arial" panose="020B0604020202020204" pitchFamily="34" charset="0"/>
              </a:rPr>
              <a:t> 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أسهمت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المقاربة الوظيفية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ل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وليام جيمس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في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تطور علم النفس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التطبيقي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applied psychology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916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D3043197-4803-43D7-ADE6-8A5451F100F0}"/>
              </a:ext>
            </a:extLst>
          </p:cNvPr>
          <p:cNvSpPr txBox="1">
            <a:spLocks/>
          </p:cNvSpPr>
          <p:nvPr/>
        </p:nvSpPr>
        <p:spPr>
          <a:xfrm>
            <a:off x="842839" y="1474306"/>
            <a:ext cx="10515600" cy="3341534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6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Goudy"/>
                <a:cs typeface="+mj-cs"/>
              </a:rPr>
              <a:t>1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-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شخصي </a:t>
            </a:r>
            <a:r>
              <a:rPr lang="fr-FR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P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ersonal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أي أنه يعكس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تجارب فرد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ومن ثم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لا يصح البحث عن عناصر تشترك فيها كل الأذهان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6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Goudy"/>
                <a:cs typeface="+mj-cs"/>
              </a:rPr>
              <a:t>2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-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مستمر 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Continuous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ويعني أنه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لا يمكن تجزيئه من أجل تحليله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6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Goudy"/>
                <a:cs typeface="+mj-cs"/>
              </a:rPr>
              <a:t>3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-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يتغير باستمرار 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Constantly</a:t>
            </a:r>
            <a:r>
              <a:rPr lang="es-ES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changing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فسر جيمس هذه الخاصية ب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مقولة </a:t>
            </a:r>
            <a:r>
              <a:rPr lang="ar-MA" sz="2400" b="1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هيراقليطس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fr-FR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Heraclitus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لا نستحم (لا ننزل) في نفس النهر مرتين.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3D46B99-75E4-4429-90F5-550343CDB3F9}"/>
              </a:ext>
            </a:extLst>
          </p:cNvPr>
          <p:cNvSpPr txBox="1">
            <a:spLocks/>
          </p:cNvSpPr>
          <p:nvPr/>
        </p:nvSpPr>
        <p:spPr>
          <a:xfrm>
            <a:off x="842839" y="579776"/>
            <a:ext cx="10506322" cy="700384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Goudy"/>
              </a:rPr>
              <a:t>مميزات الوعي حسب وليام جيمس</a:t>
            </a:r>
            <a:endParaRPr lang="en-GB" sz="2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7222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7983CA-4EA8-4C02-96AB-4DED0DE33FCF}"/>
              </a:ext>
            </a:extLst>
          </p:cNvPr>
          <p:cNvSpPr txBox="1">
            <a:spLocks/>
          </p:cNvSpPr>
          <p:nvPr/>
        </p:nvSpPr>
        <p:spPr>
          <a:xfrm>
            <a:off x="838200" y="983397"/>
            <a:ext cx="10515600" cy="2587117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Goudy"/>
                <a:cs typeface="+mj-cs"/>
              </a:rPr>
              <a:t>4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-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انتقائي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Selective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أي أنه يجري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انتقاء</a:t>
            </a:r>
            <a:r>
              <a:rPr lang="fr-FR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selection</a:t>
            </a:r>
            <a:r>
              <a:rPr lang="fr-FR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 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بعض الأحداث الذهنية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و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كف</a:t>
            </a:r>
            <a:r>
              <a:rPr lang="fr-FR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inhibition 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أحداث أخرى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.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Goudy"/>
                <a:cs typeface="+mj-cs"/>
              </a:rPr>
              <a:t>5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-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وظيفي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 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+mj-cs"/>
              </a:rPr>
              <a:t>Functional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، أي أن الوعي يساعد الفرد على 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التكيف مع البيئة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  <a:cs typeface="+mj-cs"/>
              </a:rPr>
              <a:t>. وهذه هي الفكرة التي انطلقت منها المدرسة الوظيفية. و</a:t>
            </a:r>
            <a:r>
              <a:rPr lang="ar-MA" sz="2400" b="1" dirty="0">
                <a:effectLst/>
                <a:latin typeface="Calibri" panose="020F0502020204030204" pitchFamily="34" charset="0"/>
                <a:ea typeface="Goudy"/>
                <a:cs typeface="+mj-cs"/>
              </a:rPr>
              <a:t>يتبين منها تأثير نظرية التطور في الوظيفيين</a:t>
            </a:r>
            <a:r>
              <a:rPr lang="ar-SA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+mj-cs"/>
              </a:rPr>
              <a:t>. 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5829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Diagram 1">
            <a:extLst>
              <a:ext uri="{FF2B5EF4-FFF2-40B4-BE49-F238E27FC236}">
                <a16:creationId xmlns:a16="http://schemas.microsoft.com/office/drawing/2014/main" id="{272C7988-CB4B-41FB-A857-F36CBD132E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73562" y="1560140"/>
            <a:ext cx="5259542" cy="3002716"/>
            <a:chOff x="272" y="2420"/>
            <a:chExt cx="8640" cy="8640"/>
          </a:xfrm>
        </p:grpSpPr>
        <p:sp>
          <p:nvSpPr>
            <p:cNvPr id="5" name="_s2060">
              <a:extLst>
                <a:ext uri="{FF2B5EF4-FFF2-40B4-BE49-F238E27FC236}">
                  <a16:creationId xmlns:a16="http://schemas.microsoft.com/office/drawing/2014/main" id="{3C6302FD-93BB-4E39-92BB-C200CEAB50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41" y="6105"/>
              <a:ext cx="976" cy="31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_s2059">
              <a:extLst>
                <a:ext uri="{FF2B5EF4-FFF2-40B4-BE49-F238E27FC236}">
                  <a16:creationId xmlns:a16="http://schemas.microsoft.com/office/drawing/2014/main" id="{4981116D-E4E8-47B4-95CF-0E1BC672F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" y="4762"/>
              <a:ext cx="2052" cy="205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MA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5 وظيفي</a:t>
              </a:r>
              <a:endParaRPr kumimoji="0" lang="ar-MA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_s2058">
              <a:extLst>
                <a:ext uri="{FF2B5EF4-FFF2-40B4-BE49-F238E27FC236}">
                  <a16:creationId xmlns:a16="http://schemas.microsoft.com/office/drawing/2014/main" id="{9C6567BE-9851-417B-8B3A-CDB86D2F31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86" y="7569"/>
              <a:ext cx="603" cy="83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_s2057">
              <a:extLst>
                <a:ext uri="{FF2B5EF4-FFF2-40B4-BE49-F238E27FC236}">
                  <a16:creationId xmlns:a16="http://schemas.microsoft.com/office/drawing/2014/main" id="{2486BA65-D5D6-41D3-BEB5-6DE08E6BC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" y="8203"/>
              <a:ext cx="2052" cy="205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MA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4 انتقائي</a:t>
              </a:r>
              <a:endParaRPr kumimoji="0" lang="ar-MA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_s2056">
              <a:extLst>
                <a:ext uri="{FF2B5EF4-FFF2-40B4-BE49-F238E27FC236}">
                  <a16:creationId xmlns:a16="http://schemas.microsoft.com/office/drawing/2014/main" id="{4B085907-103B-4579-B5DA-F1604D2B59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5" y="7569"/>
              <a:ext cx="603" cy="83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_s2055">
              <a:extLst>
                <a:ext uri="{FF2B5EF4-FFF2-40B4-BE49-F238E27FC236}">
                  <a16:creationId xmlns:a16="http://schemas.microsoft.com/office/drawing/2014/main" id="{595126A2-7EA3-4390-A306-3DE68F10E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8203"/>
              <a:ext cx="2052" cy="205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MA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3 متغير باستمرار</a:t>
              </a:r>
              <a:endParaRPr kumimoji="0" lang="ar-MA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_s2054">
              <a:extLst>
                <a:ext uri="{FF2B5EF4-FFF2-40B4-BE49-F238E27FC236}">
                  <a16:creationId xmlns:a16="http://schemas.microsoft.com/office/drawing/2014/main" id="{229EB768-95D9-4EFD-9A2F-1C438E06DA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67" y="6105"/>
              <a:ext cx="976" cy="31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_s2053">
              <a:extLst>
                <a:ext uri="{FF2B5EF4-FFF2-40B4-BE49-F238E27FC236}">
                  <a16:creationId xmlns:a16="http://schemas.microsoft.com/office/drawing/2014/main" id="{FAC1A684-88DE-4998-88A4-F951C8A22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" y="4762"/>
              <a:ext cx="2052" cy="205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MA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2 مستمر</a:t>
              </a:r>
              <a:endParaRPr kumimoji="0" lang="ar-MA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_s2052">
              <a:extLst>
                <a:ext uri="{FF2B5EF4-FFF2-40B4-BE49-F238E27FC236}">
                  <a16:creationId xmlns:a16="http://schemas.microsoft.com/office/drawing/2014/main" id="{BE4FF338-105F-479B-8F81-D354418C1F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92" y="4688"/>
              <a:ext cx="0" cy="102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_s2051">
              <a:extLst>
                <a:ext uri="{FF2B5EF4-FFF2-40B4-BE49-F238E27FC236}">
                  <a16:creationId xmlns:a16="http://schemas.microsoft.com/office/drawing/2014/main" id="{E0325998-C646-41DD-BDCD-1E2ED3C85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" y="2636"/>
              <a:ext cx="2052" cy="205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MA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1 شخصي</a:t>
              </a:r>
              <a:endParaRPr kumimoji="0" lang="en-US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_s2050">
              <a:extLst>
                <a:ext uri="{FF2B5EF4-FFF2-40B4-BE49-F238E27FC236}">
                  <a16:creationId xmlns:a16="http://schemas.microsoft.com/office/drawing/2014/main" id="{06C400A8-C943-4A2D-86A2-8E989BE38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" y="5714"/>
              <a:ext cx="2052" cy="205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MA" altLang="zh-CN" sz="1400" b="1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الوعي</a:t>
              </a:r>
              <a:endParaRPr kumimoji="0" lang="ar-MA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848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7983CA-4EA8-4C02-96AB-4DED0DE33FCF}"/>
              </a:ext>
            </a:extLst>
          </p:cNvPr>
          <p:cNvSpPr txBox="1">
            <a:spLocks/>
          </p:cNvSpPr>
          <p:nvPr/>
        </p:nvSpPr>
        <p:spPr>
          <a:xfrm>
            <a:off x="3675017" y="591511"/>
            <a:ext cx="7748452" cy="2918043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MA" sz="3200" b="1" dirty="0">
                <a:solidFill>
                  <a:srgbClr val="00B050"/>
                </a:solidFill>
                <a:latin typeface="Calibri" panose="020F0502020204030204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أسهمت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</a:rPr>
              <a:t>المقاربة الوظيفية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 ل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</a:rPr>
              <a:t>وليام جيمس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 في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</a:rPr>
              <a:t>تطور علم النفس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</a:rPr>
              <a:t>التطبيقي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applied psychology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. لكن هذا الأخير سرعان (بعد أن بلغ 50 من عمره، اعتبر أنه قال كل شيء عن علم النفس) ما تحول إلى </a:t>
            </a:r>
            <a:r>
              <a:rPr lang="ar-SA" sz="2400" dirty="0" err="1">
                <a:effectLst/>
                <a:latin typeface="Calibri" panose="020F0502020204030204" pitchFamily="34" charset="0"/>
                <a:ea typeface="Goudy"/>
              </a:rPr>
              <a:t>الفسلفة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 (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</a:rPr>
              <a:t>الفلسفة البراغماتية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Pragmatism</a:t>
            </a:r>
            <a:r>
              <a:rPr lang="es-ES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 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)، ولكي يحافظ على مكانة مختبر علم النفس بجامعة هارفارد، 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</a:rPr>
              <a:t>ا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ختار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</a:rPr>
              <a:t>هوغو </a:t>
            </a:r>
            <a:r>
              <a:rPr lang="ar-SA" sz="2400" b="1" dirty="0" err="1">
                <a:effectLst/>
                <a:latin typeface="Calibri" panose="020F0502020204030204" pitchFamily="34" charset="0"/>
                <a:ea typeface="Goudy"/>
              </a:rPr>
              <a:t>منستنبرغ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 </a:t>
            </a:r>
            <a:r>
              <a:rPr lang="es-ES" sz="2400" dirty="0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Hugo </a:t>
            </a:r>
            <a:r>
              <a:rPr lang="es-ES" sz="2400" dirty="0" err="1">
                <a:effectLst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Munsterberg</a:t>
            </a:r>
            <a:r>
              <a:rPr lang="es-ES" sz="2400" dirty="0">
                <a:effectLst/>
                <a:latin typeface="Calibri" panose="020F0502020204030204" pitchFamily="34" charset="0"/>
                <a:ea typeface="Goudy"/>
              </a:rPr>
              <a:t> </a:t>
            </a:r>
            <a:r>
              <a:rPr lang="ar-MA" sz="2400" dirty="0">
                <a:effectLst/>
                <a:latin typeface="Calibri" panose="020F0502020204030204" pitchFamily="34" charset="0"/>
                <a:ea typeface="Goudy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Goudy"/>
              </a:rPr>
              <a:t>خلفا له</a:t>
            </a:r>
            <a:r>
              <a:rPr lang="ar-SA" sz="2400" dirty="0">
                <a:effectLst/>
                <a:latin typeface="Calibri" panose="020F0502020204030204" pitchFamily="34" charset="0"/>
                <a:ea typeface="Goudy"/>
              </a:rPr>
              <a:t>.</a:t>
            </a:r>
            <a:endParaRPr lang="en-GB" sz="2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2050" name="Picture 2" descr="Hugo Münsterberg | Department of Psychology">
            <a:extLst>
              <a:ext uri="{FF2B5EF4-FFF2-40B4-BE49-F238E27FC236}">
                <a16:creationId xmlns:a16="http://schemas.microsoft.com/office/drawing/2014/main" id="{0CEA11BA-B57F-4546-8B4A-0FDC21316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31" y="591511"/>
            <a:ext cx="1714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9A198E-95D7-4268-97D8-47D08DA6F30B}"/>
              </a:ext>
            </a:extLst>
          </p:cNvPr>
          <p:cNvSpPr txBox="1"/>
          <p:nvPr/>
        </p:nvSpPr>
        <p:spPr>
          <a:xfrm>
            <a:off x="302078" y="2687011"/>
            <a:ext cx="26474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Hugo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Goudy"/>
                <a:cs typeface="Times New Roman" panose="02020603050405020304" pitchFamily="18" charset="0"/>
              </a:rPr>
              <a:t>Munsterberg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Goudy"/>
                <a:cs typeface="+mn-cs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08110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541</Words>
  <Application>Microsoft Office PowerPoint</Application>
  <PresentationFormat>Grand écran</PresentationFormat>
  <Paragraphs>35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Yu Gothic Medium</vt:lpstr>
      <vt:lpstr>Aharoni</vt:lpstr>
      <vt:lpstr>Arial</vt:lpstr>
      <vt:lpstr>Arial Black</vt:lpstr>
      <vt:lpstr>Calibri</vt:lpstr>
      <vt:lpstr>Calibri Light</vt:lpstr>
      <vt:lpstr>Times New Roman</vt:lpstr>
      <vt:lpstr>Wingdings</vt:lpstr>
      <vt:lpstr>Thème Office</vt:lpstr>
      <vt:lpstr>مدخل إلى علم النفس Introduction à la Psychologie (2020-2021)</vt:lpstr>
      <vt:lpstr>III- المدارس الكبرى في علم النفس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Nasr</dc:creator>
  <cp:lastModifiedBy>Nasr</cp:lastModifiedBy>
  <cp:revision>96</cp:revision>
  <dcterms:created xsi:type="dcterms:W3CDTF">2020-11-04T10:21:44Z</dcterms:created>
  <dcterms:modified xsi:type="dcterms:W3CDTF">2022-01-15T22:17:19Z</dcterms:modified>
</cp:coreProperties>
</file>