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5" r:id="rId5"/>
    <p:sldId id="270" r:id="rId6"/>
    <p:sldId id="266" r:id="rId7"/>
    <p:sldId id="271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16E6E8-9A6D-48CB-84CE-A812412D2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763CE5-B7F4-42A9-ACA5-B1556946E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C6FCF-2A44-4AD1-BEBD-54DAB44B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4A0E4E-BAFC-4509-82C6-B5ADD2A5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8EABCF-68BD-478B-84F2-272DE00C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02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8E46F-3FF7-418A-B38A-AFFC8805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C71FE7-9FDD-4FCB-B0FA-0C9529C3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5949A-8B80-433E-9578-89421A91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6ACC07-4F43-4973-B8E2-D68FB2EE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9C4672-711F-4FBF-8B39-4E6A4376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8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4E025-8FF6-42F9-B891-9690978F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3B6310-9825-44B9-9900-65050E4A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FE4E8-4196-4965-9894-4CBA72D4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A70EE-2E7D-45B8-A04E-27EDCBE1A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E0A75-966B-4313-BA82-2D802006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3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C8607-C4A1-4580-ACBA-AFE4BABC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00079-7197-463F-A537-7E7F1BFF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B4AF6-AFC4-4AF4-9D7D-E1B2F2A2F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FCC3E1-0436-4E57-8320-9C129EE8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BEF610-1836-4D98-A68A-F424AA32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F87E8-C1CD-4054-83A0-5453C234E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6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E699A-A630-424C-B564-3A3AB708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BC358C-125F-4731-911D-C9B2C2FC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7B7982-3459-489A-AEBC-3C683CCCC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8C36EE-BC6A-4CC5-AE95-42AF9D62D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A02A0E-50F2-4549-B31B-7D685ADC7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C890E1-8BC3-4253-A462-3827D513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2BF9DA-03AB-4D85-8970-7683FD25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9607D0-DC02-485E-9091-2F387FDB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14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7DF03-DCB3-4BEF-9064-69841FBA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441C6D-7008-4FAA-AA17-5D83164F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D2E825-EDBA-4B83-999B-5F5A8152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4396BD-C49D-44F9-A615-352D9BB0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19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74028A-2FAD-4BB6-A57E-6F749CFC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6ABDBA-D9DA-4D6E-AF30-E755BA7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152026-B445-4C0C-B669-D6C6BD7F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79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526EB-2996-49D2-93C1-71D72FF2F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20C715-2E57-41BC-B6E9-0A830FE0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DB804B-FC97-4CBD-9491-B7E3F2E79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7B5A45-CB7E-4FAF-A732-D78DAFE4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6A9CAE-9CFC-4295-A65A-26B82E2E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8D2489-9AE9-42DA-BBF6-C864F4D7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8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170F87-D8FE-4404-93A6-7270D29F5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F3C6E7-66F8-4225-86B5-C1A11CDA5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8DD556-BBAF-4C45-892B-ABE4BE44A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AF5FE-345E-4CFD-9E08-6FEABBA8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453764-5C17-4FF5-BD8E-0634A7F5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5F3679-E386-48BD-8C32-89207AAC1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91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0DFF7-33E1-4DE6-A6F4-22F6B0B3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7BA57F-2D9A-481A-8D14-69BEAEE49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4E546E-55BD-4647-8AAA-A52E95EA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5294A4-76A7-4CC6-B808-A7D21503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730DA-9096-4983-98C5-FE3DEA44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6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1C32E0-21D0-4AA2-AC20-555301C6E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4CB585-DC6E-481F-AF2F-542539A66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11AAB5-C925-4682-B7B1-1648B6F6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66E-A11E-4E75-968D-CDC5D3B3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3DB4C-5B01-4E44-892A-1A4BDE61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4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E66DDDF-18A9-44AE-A351-F07DF1B8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BBC05D-E025-48A3-96E7-6A3D9A002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9AB7E1-8F92-4699-A087-0A41471DF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C227-9076-48C1-84B8-F8331171AB2F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EF4F9-748C-458D-A57E-35D6DDB82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D932DE-93E1-40E5-86D7-89E4E87F7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1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9911C-B887-46DC-9087-1FD18C9BE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26" y="850789"/>
            <a:ext cx="10638844" cy="1709531"/>
          </a:xfrm>
          <a:ln w="2222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ar-MA" dirty="0">
                <a:latin typeface="+mn-lt"/>
              </a:rPr>
              <a:t>مدخل إلى علم النفس</a:t>
            </a:r>
            <a:br>
              <a:rPr lang="ar-MA" dirty="0">
                <a:latin typeface="Aharoni" panose="02010803020104030203" pitchFamily="2" charset="-79"/>
              </a:rPr>
            </a:br>
            <a:r>
              <a:rPr lang="es-ES" sz="3100" dirty="0" err="1">
                <a:latin typeface="Arial Black" panose="020B0A04020102020204" pitchFamily="34" charset="0"/>
                <a:cs typeface="Aharoni" panose="02010803020104030203" pitchFamily="2" charset="-79"/>
              </a:rPr>
              <a:t>Introduction</a:t>
            </a:r>
            <a:r>
              <a:rPr lang="es-ES" sz="31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à la Psychologie</a:t>
            </a:r>
            <a:b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(2020-2021)</a:t>
            </a:r>
            <a:endParaRPr lang="en-GB" sz="31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942558-55A3-4F9C-9E9F-FEDF76DED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5123" y="4644604"/>
            <a:ext cx="3737114" cy="1501754"/>
          </a:xfrm>
          <a:ln w="22225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fr-FR" sz="8000" b="1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8</a:t>
            </a:r>
            <a:endParaRPr lang="en-GB" sz="80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A5A8D173-BC08-4710-B630-7EAD4C888392}"/>
              </a:ext>
            </a:extLst>
          </p:cNvPr>
          <p:cNvSpPr txBox="1">
            <a:spLocks/>
          </p:cNvSpPr>
          <p:nvPr/>
        </p:nvSpPr>
        <p:spPr>
          <a:xfrm>
            <a:off x="763326" y="3033665"/>
            <a:ext cx="10638843" cy="790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ar-MA" sz="4400" b="1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ذ. محمد المير</a:t>
            </a:r>
            <a:endParaRPr lang="en-GB" sz="44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38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20D6-08C6-4F40-9E0A-C6620FF17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2839" y="887184"/>
            <a:ext cx="10506322" cy="952927"/>
          </a:xfrm>
          <a:ln w="222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 rtl="1"/>
            <a:r>
              <a:rPr lang="ar-MA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III- المدارس</a:t>
            </a:r>
            <a:r>
              <a:rPr lang="fr-FR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الكبرى في علم النفس</a:t>
            </a:r>
            <a:endParaRPr lang="en-GB" sz="4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7FEEB16-BE97-4EDE-BA41-2F0F8943E336}"/>
              </a:ext>
            </a:extLst>
          </p:cNvPr>
          <p:cNvSpPr txBox="1">
            <a:spLocks/>
          </p:cNvSpPr>
          <p:nvPr/>
        </p:nvSpPr>
        <p:spPr>
          <a:xfrm>
            <a:off x="833561" y="2099508"/>
            <a:ext cx="10515600" cy="884324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fr-FR" sz="3200" b="1" dirty="0">
                <a:effectLst/>
                <a:ea typeface="SimSun" panose="02010600030101010101" pitchFamily="2" charset="-122"/>
              </a:rPr>
              <a:t>1</a:t>
            </a:r>
            <a:r>
              <a:rPr lang="ar-SA" sz="3200" b="1" dirty="0">
                <a:effectLst/>
                <a:ea typeface="SimSun" panose="02010600030101010101" pitchFamily="2" charset="-122"/>
              </a:rPr>
              <a:t>- </a:t>
            </a:r>
            <a:r>
              <a:rPr lang="ar-SA" sz="3200" b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المدرسة البنيوية </a:t>
            </a:r>
            <a: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Structuralism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888E24E-8FE2-405C-B3C7-D1DAA9B63E80}"/>
              </a:ext>
            </a:extLst>
          </p:cNvPr>
          <p:cNvSpPr txBox="1">
            <a:spLocks/>
          </p:cNvSpPr>
          <p:nvPr/>
        </p:nvSpPr>
        <p:spPr>
          <a:xfrm>
            <a:off x="852117" y="3243229"/>
            <a:ext cx="10515600" cy="2472663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 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يجمع مؤرخو علم النفس على أن </a:t>
            </a:r>
            <a:r>
              <a:rPr lang="ar-M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إدوارد برادفورد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تتشنر</a:t>
            </a:r>
            <a:r>
              <a:rPr lang="fr-FR" sz="32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Edward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Bradford Titchener</a:t>
            </a:r>
            <a:r>
              <a:rPr lang="ar-S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) (1867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ar-S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1927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)، 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هو مؤسس المدرسة البنيوية في علم النفس.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041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78EF950-CBD5-4D8A-B49E-D13B5F1D4D5C}"/>
              </a:ext>
            </a:extLst>
          </p:cNvPr>
          <p:cNvSpPr txBox="1">
            <a:spLocks/>
          </p:cNvSpPr>
          <p:nvPr/>
        </p:nvSpPr>
        <p:spPr>
          <a:xfrm>
            <a:off x="838200" y="888509"/>
            <a:ext cx="10515600" cy="3924123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قبل أن يذهب إلى ليبزغ</a:t>
            </a:r>
            <a:r>
              <a:rPr lang="fr-FR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Leipzig</a:t>
            </a:r>
            <a:r>
              <a:rPr lang="fr-FR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MA" sz="3200" dirty="0"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لكي يدرس علم النفس في مختبر فونت،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ترجم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M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كتاب 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هذا الأخير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مبادئ علم النفس الفيزيولوجي</a:t>
            </a:r>
            <a:r>
              <a:rPr lang="fr-FR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Grundzüge</a:t>
            </a:r>
            <a:r>
              <a:rPr lang="fr-FR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der</a:t>
            </a:r>
            <a:r>
              <a:rPr lang="fr-FR" sz="3200" i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physiologischen</a:t>
            </a:r>
            <a:r>
              <a:rPr lang="fr-FR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Psychologie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 وبعد أن أنهى دراسته في مختبر فونت التحق بجامعة </a:t>
            </a:r>
            <a:r>
              <a:rPr lang="ar-SA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كورنل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Cornell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(</a:t>
            </a:r>
            <a:r>
              <a:rPr lang="fr-FR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Ithaca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) التي أسس بها مختبرا لعلم النفس.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كان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يقدم نفسه في الولايات المتحدة الأمريكية كممثل ل فونت</a:t>
            </a:r>
            <a:r>
              <a:rPr lang="ar-M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810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7983CA-4EA8-4C02-96AB-4DED0DE33FCF}"/>
              </a:ext>
            </a:extLst>
          </p:cNvPr>
          <p:cNvSpPr txBox="1">
            <a:spLocks/>
          </p:cNvSpPr>
          <p:nvPr/>
        </p:nvSpPr>
        <p:spPr>
          <a:xfrm>
            <a:off x="838200" y="983397"/>
            <a:ext cx="10515600" cy="3097715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◄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يتفق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مع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فونت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في أن علم النفس ينبغي أن يدرس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التجربة الفورية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أو </a:t>
            </a:r>
            <a:r>
              <a:rPr lang="ar-SA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السيرورات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الواعية؛ لكنهما يختلفان في أن فونت يبحث عن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تفسير التجربة الواعية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استنادا إلى </a:t>
            </a:r>
            <a:r>
              <a:rPr lang="ar-SA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السيرورات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الذهنية غير الملاحظة، في حين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يرمي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فقط إلى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وصف التجربة الذهنية الواعية</a:t>
            </a:r>
            <a:r>
              <a:rPr lang="ar-S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582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61A534EA-58AE-4CEB-956D-173536BC75B9}"/>
              </a:ext>
            </a:extLst>
          </p:cNvPr>
          <p:cNvSpPr txBox="1">
            <a:spLocks/>
          </p:cNvSpPr>
          <p:nvPr/>
        </p:nvSpPr>
        <p:spPr>
          <a:xfrm>
            <a:off x="838200" y="831331"/>
            <a:ext cx="10515600" cy="2441257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◄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يتمثل موضوع علم النفس حسب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في فهم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ذهن الإنسان الراشد العادي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اعتمادا على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الاستبطان النسقي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[ل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أسوالد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كولب]</a:t>
            </a:r>
            <a:r>
              <a:rPr lang="ar-MA" sz="3200" b="1" dirty="0"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، </a:t>
            </a:r>
            <a:r>
              <a:rPr lang="ar-MA" sz="3200" dirty="0"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وانطلاقا من ذلك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يمكن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فهم ذهن الأطفال والأشخاص غير العاديين وغير الآدميين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(الحيوانات).</a:t>
            </a:r>
            <a:r>
              <a:rPr lang="ar-SA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203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9C0C3A7-2D75-4E87-8D2E-350FC46F13AC}"/>
              </a:ext>
            </a:extLst>
          </p:cNvPr>
          <p:cNvSpPr txBox="1">
            <a:spLocks/>
          </p:cNvSpPr>
          <p:nvPr/>
        </p:nvSpPr>
        <p:spPr>
          <a:xfrm>
            <a:off x="833561" y="2061428"/>
            <a:ext cx="10515600" cy="3015898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spcAft>
                <a:spcPts val="1200"/>
              </a:spcAft>
              <a:buNone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◄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رأى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أن 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الذهن 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يتكون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من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عناصر</a:t>
            </a:r>
            <a:r>
              <a:rPr lang="ar-SA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حددها في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الأحاسيس</a:t>
            </a:r>
            <a:r>
              <a:rPr lang="fr-FR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s</a:t>
            </a:r>
            <a:r>
              <a:rPr lang="es-ES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ensations</a:t>
            </a:r>
            <a:r>
              <a:rPr lang="es-ES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، و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الصور</a:t>
            </a:r>
            <a:r>
              <a:rPr lang="ar-MA" sz="32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images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، و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العواطف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affections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فالإحساس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هو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التجربة الأولى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التي تنتج عن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إثارة الحواس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، و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الصور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هي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تمثلات معقدة </a:t>
            </a:r>
            <a:r>
              <a:rPr lang="ar-M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تحمل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التفكير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، و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العواطف</a:t>
            </a:r>
            <a:r>
              <a:rPr lang="ar-M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هي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العناصر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التي تتشكل منها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الانفعالات</a:t>
            </a:r>
            <a:r>
              <a:rPr lang="es-ES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emotions</a:t>
            </a:r>
            <a:r>
              <a:rPr lang="es-ES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</a:t>
            </a:r>
            <a:endParaRPr lang="ar-MA" sz="32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9E85353-75EE-4F0E-A41F-8CCC524F775D}"/>
              </a:ext>
            </a:extLst>
          </p:cNvPr>
          <p:cNvSpPr txBox="1">
            <a:spLocks/>
          </p:cNvSpPr>
          <p:nvPr/>
        </p:nvSpPr>
        <p:spPr>
          <a:xfrm>
            <a:off x="842839" y="887185"/>
            <a:ext cx="10506322" cy="893490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SA" sz="3200" b="1" dirty="0">
                <a:effectLst/>
                <a:latin typeface="Calibri" panose="020F0502020204030204" pitchFamily="34" charset="0"/>
                <a:ea typeface="Goudy"/>
              </a:rPr>
              <a:t>محتوى الذهن حسب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</a:rPr>
              <a:t>تتشنر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3211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13A6BB-DA45-4CED-9BD4-F4A46815E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90" y="982465"/>
            <a:ext cx="5342020" cy="219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4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2D92ABF-65FF-4A6D-96A4-24A327B9A6E1}"/>
              </a:ext>
            </a:extLst>
          </p:cNvPr>
          <p:cNvSpPr txBox="1">
            <a:spLocks/>
          </p:cNvSpPr>
          <p:nvPr/>
        </p:nvSpPr>
        <p:spPr>
          <a:xfrm>
            <a:off x="838200" y="1919062"/>
            <a:ext cx="10515600" cy="4712743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60000"/>
              </a:lnSpc>
              <a:buNone/>
            </a:pP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تمثلت 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الأهداف 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التي كان يسعى إليها </a:t>
            </a:r>
            <a:r>
              <a:rPr lang="ar-SA" sz="3500" b="1" dirty="0" err="1">
                <a:effectLst/>
                <a:latin typeface="Calibri" panose="020F0502020204030204" pitchFamily="34" charset="0"/>
                <a:ea typeface="Goudy"/>
              </a:rPr>
              <a:t>تتشنر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استنادا إلى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 الاستبطان النسقي المباشر للوعي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 في شروط مراقبة في:</a:t>
            </a:r>
            <a:endParaRPr lang="ar-MA" sz="3500" dirty="0">
              <a:effectLst/>
              <a:latin typeface="Calibri" panose="020F0502020204030204" pitchFamily="34" charset="0"/>
              <a:ea typeface="Goudy"/>
            </a:endParaRPr>
          </a:p>
          <a:p>
            <a:pPr marL="0" indent="0" algn="just" rtl="1">
              <a:lnSpc>
                <a:spcPct val="160000"/>
              </a:lnSpc>
              <a:buNone/>
            </a:pP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1-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 تفكيك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 التجربة الواعية</a:t>
            </a:r>
            <a:r>
              <a:rPr lang="ar-MA" sz="3500" dirty="0">
                <a:effectLst/>
                <a:latin typeface="Calibri" panose="020F0502020204030204" pitchFamily="34" charset="0"/>
                <a:ea typeface="Goudy"/>
              </a:rPr>
              <a:t> (الفورية)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 إلى 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عناصرها الأولية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.</a:t>
            </a:r>
            <a:endParaRPr lang="en-GB" sz="35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lnSpc>
                <a:spcPct val="160000"/>
              </a:lnSpc>
              <a:buNone/>
            </a:pPr>
            <a:r>
              <a:rPr lang="ar-MA" sz="3500" b="1" dirty="0">
                <a:latin typeface="Calibri" panose="020F0502020204030204" pitchFamily="34" charset="0"/>
                <a:ea typeface="Goudy"/>
              </a:rPr>
              <a:t>2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- 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تحديد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 الكيفية التي تقترن 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من خلالها 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العناصر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 لتشكيل 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الإدراكات المعقدة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</a:rPr>
              <a:t>.</a:t>
            </a:r>
            <a:endParaRPr lang="ar-MA" sz="3500" dirty="0">
              <a:effectLst/>
              <a:latin typeface="Calibri" panose="020F0502020204030204" pitchFamily="34" charset="0"/>
              <a:ea typeface="Goudy"/>
            </a:endParaRPr>
          </a:p>
          <a:p>
            <a:pPr marL="0" indent="0" algn="just" rtl="1">
              <a:lnSpc>
                <a:spcPct val="160000"/>
              </a:lnSpc>
              <a:buNone/>
            </a:pPr>
            <a:r>
              <a:rPr lang="ar-MA" sz="35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3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-</a:t>
            </a:r>
            <a:r>
              <a:rPr lang="fr-FR" sz="35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تحديد </a:t>
            </a:r>
            <a:r>
              <a:rPr lang="ar-SA" sz="35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السيرورات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الفيزيولوجية الأساسية</a:t>
            </a:r>
            <a:r>
              <a:rPr lang="ar-SA" sz="35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(التحتية) </a:t>
            </a:r>
            <a:r>
              <a:rPr lang="en-US" sz="35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Underlying Physiological Processes</a:t>
            </a:r>
            <a:r>
              <a:rPr lang="ar-SA" sz="35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  <a:endParaRPr lang="en-GB" sz="35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lnSpc>
                <a:spcPct val="100000"/>
              </a:lnSpc>
              <a:buNone/>
            </a:pP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DA21DFA-2B53-4AE6-9CCF-94243235DAE4}"/>
              </a:ext>
            </a:extLst>
          </p:cNvPr>
          <p:cNvSpPr txBox="1">
            <a:spLocks/>
          </p:cNvSpPr>
          <p:nvPr/>
        </p:nvSpPr>
        <p:spPr>
          <a:xfrm>
            <a:off x="838200" y="987024"/>
            <a:ext cx="10515600" cy="75711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أهداف المقاربة البنيوية </a:t>
            </a:r>
            <a:r>
              <a:rPr lang="ar-MA" sz="3500" b="1" dirty="0">
                <a:effectLst/>
                <a:latin typeface="Calibri" panose="020F0502020204030204" pitchFamily="34" charset="0"/>
                <a:ea typeface="Goudy"/>
              </a:rPr>
              <a:t>حسب</a:t>
            </a:r>
            <a:r>
              <a:rPr lang="ar-SA" sz="3500" b="1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ar-SA" sz="3500" b="1" dirty="0" err="1">
                <a:effectLst/>
                <a:latin typeface="Calibri" panose="020F0502020204030204" pitchFamily="34" charset="0"/>
                <a:ea typeface="Goudy"/>
              </a:rPr>
              <a:t>تتشنر</a:t>
            </a:r>
            <a:endParaRPr lang="en-GB" sz="35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buNone/>
            </a:pP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611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617CB2F-7BBA-4AD2-A01A-E16631620EB4}"/>
              </a:ext>
            </a:extLst>
          </p:cNvPr>
          <p:cNvSpPr txBox="1">
            <a:spLocks/>
          </p:cNvSpPr>
          <p:nvPr/>
        </p:nvSpPr>
        <p:spPr>
          <a:xfrm>
            <a:off x="838200" y="738980"/>
            <a:ext cx="10515600" cy="4825797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60000"/>
              </a:lnSpc>
              <a:buNone/>
            </a:pP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اعتبر </a:t>
            </a:r>
            <a:r>
              <a:rPr lang="ar-SA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أن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علم النفس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ينبغي أن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يحاكي الكيمياء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التي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تحلل المادة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إلى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الوحدات أو العناصر التي تتركب منها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</a:t>
            </a:r>
            <a:endParaRPr lang="fr-FR" sz="3200" dirty="0">
              <a:effectLst/>
              <a:latin typeface="Calibri" panose="020F0502020204030204" pitchFamily="34" charset="0"/>
              <a:ea typeface="Goudy"/>
              <a:cs typeface="Times New Roman" panose="02020603050405020304" pitchFamily="18" charset="0"/>
            </a:endParaRPr>
          </a:p>
          <a:p>
            <a:pPr algn="just" rtl="1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fr-FR" sz="320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كان </a:t>
            </a:r>
            <a:r>
              <a:rPr lang="ar-SA" sz="32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تتشنر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يبحث عن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جدول دوري </a:t>
            </a:r>
            <a:r>
              <a:rPr lang="en-US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Periodic Table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للعناصر الذهنية،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كجدول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العناصر الكيميائية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 وبعد عزل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هذه العناصر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يمكن تحديد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القوانين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التي تحكم تأليفها في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تجارب أكثر تعقيدا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 وفي الأخير يمكن تحديد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الأحداث </a:t>
            </a:r>
            <a:r>
              <a:rPr lang="ar-SA" sz="3200" b="1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العصبفيزيولوجية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32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التي تصاحب </a:t>
            </a:r>
            <a:r>
              <a:rPr lang="ar-SA" sz="32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الظواهر الذهنية</a:t>
            </a:r>
            <a:r>
              <a:rPr lang="ar-S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95094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376</Words>
  <Application>Microsoft Office PowerPoint</Application>
  <PresentationFormat>Grand écran</PresentationFormat>
  <Paragraphs>19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Yu Gothic Medium</vt:lpstr>
      <vt:lpstr>Aharoni</vt:lpstr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مدخل إلى علم النفس Introduction à la Psychologie (2020-2021)</vt:lpstr>
      <vt:lpstr>III- المدارس الكبرى في علم النفس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Nasr</dc:creator>
  <cp:lastModifiedBy>Nasr</cp:lastModifiedBy>
  <cp:revision>88</cp:revision>
  <dcterms:created xsi:type="dcterms:W3CDTF">2020-11-04T10:21:44Z</dcterms:created>
  <dcterms:modified xsi:type="dcterms:W3CDTF">2021-12-07T21:52:48Z</dcterms:modified>
</cp:coreProperties>
</file>