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4"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86" autoAdjust="0"/>
    <p:restoredTop sz="94660"/>
  </p:normalViewPr>
  <p:slideViewPr>
    <p:cSldViewPr snapToGrid="0">
      <p:cViewPr>
        <p:scale>
          <a:sx n="75" d="100"/>
          <a:sy n="75" d="100"/>
        </p:scale>
        <p:origin x="196"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16E6E8-9A6D-48CB-84CE-A812412D240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GB"/>
          </a:p>
        </p:txBody>
      </p:sp>
      <p:sp>
        <p:nvSpPr>
          <p:cNvPr id="3" name="Sous-titre 2">
            <a:extLst>
              <a:ext uri="{FF2B5EF4-FFF2-40B4-BE49-F238E27FC236}">
                <a16:creationId xmlns:a16="http://schemas.microsoft.com/office/drawing/2014/main" id="{BA763CE5-B7F4-42A9-ACA5-B1556946ED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GB"/>
          </a:p>
        </p:txBody>
      </p:sp>
      <p:sp>
        <p:nvSpPr>
          <p:cNvPr id="4" name="Espace réservé de la date 3">
            <a:extLst>
              <a:ext uri="{FF2B5EF4-FFF2-40B4-BE49-F238E27FC236}">
                <a16:creationId xmlns:a16="http://schemas.microsoft.com/office/drawing/2014/main" id="{1F5C6FCF-2A44-4AD1-BEBD-54DAB44B1CA5}"/>
              </a:ext>
            </a:extLst>
          </p:cNvPr>
          <p:cNvSpPr>
            <a:spLocks noGrp="1"/>
          </p:cNvSpPr>
          <p:nvPr>
            <p:ph type="dt" sz="half" idx="10"/>
          </p:nvPr>
        </p:nvSpPr>
        <p:spPr/>
        <p:txBody>
          <a:bodyPr/>
          <a:lstStyle/>
          <a:p>
            <a:fld id="{BEDCC227-9076-48C1-84B8-F8331171AB2F}" type="datetimeFigureOut">
              <a:rPr lang="en-GB" smtClean="0"/>
              <a:t>25/11/2020</a:t>
            </a:fld>
            <a:endParaRPr lang="en-GB"/>
          </a:p>
        </p:txBody>
      </p:sp>
      <p:sp>
        <p:nvSpPr>
          <p:cNvPr id="5" name="Espace réservé du pied de page 4">
            <a:extLst>
              <a:ext uri="{FF2B5EF4-FFF2-40B4-BE49-F238E27FC236}">
                <a16:creationId xmlns:a16="http://schemas.microsoft.com/office/drawing/2014/main" id="{964A0E4E-BAFC-4509-82C6-B5ADD2A50419}"/>
              </a:ext>
            </a:extLst>
          </p:cNvPr>
          <p:cNvSpPr>
            <a:spLocks noGrp="1"/>
          </p:cNvSpPr>
          <p:nvPr>
            <p:ph type="ftr" sz="quarter" idx="11"/>
          </p:nvPr>
        </p:nvSpPr>
        <p:spPr/>
        <p:txBody>
          <a:bodyPr/>
          <a:lstStyle/>
          <a:p>
            <a:endParaRPr lang="en-GB"/>
          </a:p>
        </p:txBody>
      </p:sp>
      <p:sp>
        <p:nvSpPr>
          <p:cNvPr id="6" name="Espace réservé du numéro de diapositive 5">
            <a:extLst>
              <a:ext uri="{FF2B5EF4-FFF2-40B4-BE49-F238E27FC236}">
                <a16:creationId xmlns:a16="http://schemas.microsoft.com/office/drawing/2014/main" id="{5A8EABCF-68BD-478B-84F2-272DE00C8785}"/>
              </a:ext>
            </a:extLst>
          </p:cNvPr>
          <p:cNvSpPr>
            <a:spLocks noGrp="1"/>
          </p:cNvSpPr>
          <p:nvPr>
            <p:ph type="sldNum" sz="quarter" idx="12"/>
          </p:nvPr>
        </p:nvSpPr>
        <p:spPr/>
        <p:txBody>
          <a:bodyPr/>
          <a:lstStyle/>
          <a:p>
            <a:fld id="{F59394F2-5FB2-4B92-8F85-A8AAD560F8C2}" type="slidenum">
              <a:rPr lang="en-GB" smtClean="0"/>
              <a:t>‹N°›</a:t>
            </a:fld>
            <a:endParaRPr lang="en-GB"/>
          </a:p>
        </p:txBody>
      </p:sp>
    </p:spTree>
    <p:extLst>
      <p:ext uri="{BB962C8B-B14F-4D97-AF65-F5344CB8AC3E}">
        <p14:creationId xmlns:p14="http://schemas.microsoft.com/office/powerpoint/2010/main" val="791026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88E46F-3FF7-418A-B38A-AFFC8805C569}"/>
              </a:ext>
            </a:extLst>
          </p:cNvPr>
          <p:cNvSpPr>
            <a:spLocks noGrp="1"/>
          </p:cNvSpPr>
          <p:nvPr>
            <p:ph type="title"/>
          </p:nvPr>
        </p:nvSpPr>
        <p:spPr/>
        <p:txBody>
          <a:bodyPr/>
          <a:lstStyle/>
          <a:p>
            <a:r>
              <a:rPr lang="fr-FR"/>
              <a:t>Modifiez le style du titre</a:t>
            </a:r>
            <a:endParaRPr lang="en-GB"/>
          </a:p>
        </p:txBody>
      </p:sp>
      <p:sp>
        <p:nvSpPr>
          <p:cNvPr id="3" name="Espace réservé du contenu 2">
            <a:extLst>
              <a:ext uri="{FF2B5EF4-FFF2-40B4-BE49-F238E27FC236}">
                <a16:creationId xmlns:a16="http://schemas.microsoft.com/office/drawing/2014/main" id="{BDC71FE7-9FDD-4FCB-B0FA-0C9529C334A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e la date 3">
            <a:extLst>
              <a:ext uri="{FF2B5EF4-FFF2-40B4-BE49-F238E27FC236}">
                <a16:creationId xmlns:a16="http://schemas.microsoft.com/office/drawing/2014/main" id="{A455949A-8B80-433E-9578-89421A91184B}"/>
              </a:ext>
            </a:extLst>
          </p:cNvPr>
          <p:cNvSpPr>
            <a:spLocks noGrp="1"/>
          </p:cNvSpPr>
          <p:nvPr>
            <p:ph type="dt" sz="half" idx="10"/>
          </p:nvPr>
        </p:nvSpPr>
        <p:spPr/>
        <p:txBody>
          <a:bodyPr/>
          <a:lstStyle/>
          <a:p>
            <a:fld id="{BEDCC227-9076-48C1-84B8-F8331171AB2F}" type="datetimeFigureOut">
              <a:rPr lang="en-GB" smtClean="0"/>
              <a:t>25/11/2020</a:t>
            </a:fld>
            <a:endParaRPr lang="en-GB"/>
          </a:p>
        </p:txBody>
      </p:sp>
      <p:sp>
        <p:nvSpPr>
          <p:cNvPr id="5" name="Espace réservé du pied de page 4">
            <a:extLst>
              <a:ext uri="{FF2B5EF4-FFF2-40B4-BE49-F238E27FC236}">
                <a16:creationId xmlns:a16="http://schemas.microsoft.com/office/drawing/2014/main" id="{C56ACC07-4F43-4973-B8E2-D68FB2EED10C}"/>
              </a:ext>
            </a:extLst>
          </p:cNvPr>
          <p:cNvSpPr>
            <a:spLocks noGrp="1"/>
          </p:cNvSpPr>
          <p:nvPr>
            <p:ph type="ftr" sz="quarter" idx="11"/>
          </p:nvPr>
        </p:nvSpPr>
        <p:spPr/>
        <p:txBody>
          <a:bodyPr/>
          <a:lstStyle/>
          <a:p>
            <a:endParaRPr lang="en-GB"/>
          </a:p>
        </p:txBody>
      </p:sp>
      <p:sp>
        <p:nvSpPr>
          <p:cNvPr id="6" name="Espace réservé du numéro de diapositive 5">
            <a:extLst>
              <a:ext uri="{FF2B5EF4-FFF2-40B4-BE49-F238E27FC236}">
                <a16:creationId xmlns:a16="http://schemas.microsoft.com/office/drawing/2014/main" id="{4F9C4672-711F-4FBF-8B39-4E6A43762DC0}"/>
              </a:ext>
            </a:extLst>
          </p:cNvPr>
          <p:cNvSpPr>
            <a:spLocks noGrp="1"/>
          </p:cNvSpPr>
          <p:nvPr>
            <p:ph type="sldNum" sz="quarter" idx="12"/>
          </p:nvPr>
        </p:nvSpPr>
        <p:spPr/>
        <p:txBody>
          <a:bodyPr/>
          <a:lstStyle/>
          <a:p>
            <a:fld id="{F59394F2-5FB2-4B92-8F85-A8AAD560F8C2}" type="slidenum">
              <a:rPr lang="en-GB" smtClean="0"/>
              <a:t>‹N°›</a:t>
            </a:fld>
            <a:endParaRPr lang="en-GB"/>
          </a:p>
        </p:txBody>
      </p:sp>
    </p:spTree>
    <p:extLst>
      <p:ext uri="{BB962C8B-B14F-4D97-AF65-F5344CB8AC3E}">
        <p14:creationId xmlns:p14="http://schemas.microsoft.com/office/powerpoint/2010/main" val="3242182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34E025-8FF6-42F9-B891-9690978F66C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GB"/>
          </a:p>
        </p:txBody>
      </p:sp>
      <p:sp>
        <p:nvSpPr>
          <p:cNvPr id="3" name="Espace réservé du texte 2">
            <a:extLst>
              <a:ext uri="{FF2B5EF4-FFF2-40B4-BE49-F238E27FC236}">
                <a16:creationId xmlns:a16="http://schemas.microsoft.com/office/drawing/2014/main" id="{0C3B6310-9825-44B9-9900-65050E4AD44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E6FE4E8-4196-4965-9894-4CBA72D47BA9}"/>
              </a:ext>
            </a:extLst>
          </p:cNvPr>
          <p:cNvSpPr>
            <a:spLocks noGrp="1"/>
          </p:cNvSpPr>
          <p:nvPr>
            <p:ph type="dt" sz="half" idx="10"/>
          </p:nvPr>
        </p:nvSpPr>
        <p:spPr/>
        <p:txBody>
          <a:bodyPr/>
          <a:lstStyle/>
          <a:p>
            <a:fld id="{BEDCC227-9076-48C1-84B8-F8331171AB2F}" type="datetimeFigureOut">
              <a:rPr lang="en-GB" smtClean="0"/>
              <a:t>25/11/2020</a:t>
            </a:fld>
            <a:endParaRPr lang="en-GB"/>
          </a:p>
        </p:txBody>
      </p:sp>
      <p:sp>
        <p:nvSpPr>
          <p:cNvPr id="5" name="Espace réservé du pied de page 4">
            <a:extLst>
              <a:ext uri="{FF2B5EF4-FFF2-40B4-BE49-F238E27FC236}">
                <a16:creationId xmlns:a16="http://schemas.microsoft.com/office/drawing/2014/main" id="{7E4A70EE-2E7D-45B8-A04E-27EDCBE1A58E}"/>
              </a:ext>
            </a:extLst>
          </p:cNvPr>
          <p:cNvSpPr>
            <a:spLocks noGrp="1"/>
          </p:cNvSpPr>
          <p:nvPr>
            <p:ph type="ftr" sz="quarter" idx="11"/>
          </p:nvPr>
        </p:nvSpPr>
        <p:spPr/>
        <p:txBody>
          <a:bodyPr/>
          <a:lstStyle/>
          <a:p>
            <a:endParaRPr lang="en-GB"/>
          </a:p>
        </p:txBody>
      </p:sp>
      <p:sp>
        <p:nvSpPr>
          <p:cNvPr id="6" name="Espace réservé du numéro de diapositive 5">
            <a:extLst>
              <a:ext uri="{FF2B5EF4-FFF2-40B4-BE49-F238E27FC236}">
                <a16:creationId xmlns:a16="http://schemas.microsoft.com/office/drawing/2014/main" id="{122E0A75-966B-4313-BA82-2D802006641E}"/>
              </a:ext>
            </a:extLst>
          </p:cNvPr>
          <p:cNvSpPr>
            <a:spLocks noGrp="1"/>
          </p:cNvSpPr>
          <p:nvPr>
            <p:ph type="sldNum" sz="quarter" idx="12"/>
          </p:nvPr>
        </p:nvSpPr>
        <p:spPr/>
        <p:txBody>
          <a:bodyPr/>
          <a:lstStyle/>
          <a:p>
            <a:fld id="{F59394F2-5FB2-4B92-8F85-A8AAD560F8C2}" type="slidenum">
              <a:rPr lang="en-GB" smtClean="0"/>
              <a:t>‹N°›</a:t>
            </a:fld>
            <a:endParaRPr lang="en-GB"/>
          </a:p>
        </p:txBody>
      </p:sp>
    </p:spTree>
    <p:extLst>
      <p:ext uri="{BB962C8B-B14F-4D97-AF65-F5344CB8AC3E}">
        <p14:creationId xmlns:p14="http://schemas.microsoft.com/office/powerpoint/2010/main" val="1641734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FC8607-C4A1-4580-ACBA-AFE4BABC8AD2}"/>
              </a:ext>
            </a:extLst>
          </p:cNvPr>
          <p:cNvSpPr>
            <a:spLocks noGrp="1"/>
          </p:cNvSpPr>
          <p:nvPr>
            <p:ph type="title"/>
          </p:nvPr>
        </p:nvSpPr>
        <p:spPr/>
        <p:txBody>
          <a:bodyPr/>
          <a:lstStyle/>
          <a:p>
            <a:r>
              <a:rPr lang="fr-FR"/>
              <a:t>Modifiez le style du titre</a:t>
            </a:r>
            <a:endParaRPr lang="en-GB"/>
          </a:p>
        </p:txBody>
      </p:sp>
      <p:sp>
        <p:nvSpPr>
          <p:cNvPr id="3" name="Espace réservé du contenu 2">
            <a:extLst>
              <a:ext uri="{FF2B5EF4-FFF2-40B4-BE49-F238E27FC236}">
                <a16:creationId xmlns:a16="http://schemas.microsoft.com/office/drawing/2014/main" id="{F6600079-7197-463F-A537-7E7F1BFF91D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u contenu 3">
            <a:extLst>
              <a:ext uri="{FF2B5EF4-FFF2-40B4-BE49-F238E27FC236}">
                <a16:creationId xmlns:a16="http://schemas.microsoft.com/office/drawing/2014/main" id="{018B4AF6-AFC4-4AF4-9D7D-E1B2F2A2F9E9}"/>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5" name="Espace réservé de la date 4">
            <a:extLst>
              <a:ext uri="{FF2B5EF4-FFF2-40B4-BE49-F238E27FC236}">
                <a16:creationId xmlns:a16="http://schemas.microsoft.com/office/drawing/2014/main" id="{C8FCC3E1-0436-4E57-8320-9C129EE8CB50}"/>
              </a:ext>
            </a:extLst>
          </p:cNvPr>
          <p:cNvSpPr>
            <a:spLocks noGrp="1"/>
          </p:cNvSpPr>
          <p:nvPr>
            <p:ph type="dt" sz="half" idx="10"/>
          </p:nvPr>
        </p:nvSpPr>
        <p:spPr/>
        <p:txBody>
          <a:bodyPr/>
          <a:lstStyle/>
          <a:p>
            <a:fld id="{BEDCC227-9076-48C1-84B8-F8331171AB2F}" type="datetimeFigureOut">
              <a:rPr lang="en-GB" smtClean="0"/>
              <a:t>25/11/2020</a:t>
            </a:fld>
            <a:endParaRPr lang="en-GB"/>
          </a:p>
        </p:txBody>
      </p:sp>
      <p:sp>
        <p:nvSpPr>
          <p:cNvPr id="6" name="Espace réservé du pied de page 5">
            <a:extLst>
              <a:ext uri="{FF2B5EF4-FFF2-40B4-BE49-F238E27FC236}">
                <a16:creationId xmlns:a16="http://schemas.microsoft.com/office/drawing/2014/main" id="{FCBEF610-1836-4D98-A68A-F424AA3200B8}"/>
              </a:ext>
            </a:extLst>
          </p:cNvPr>
          <p:cNvSpPr>
            <a:spLocks noGrp="1"/>
          </p:cNvSpPr>
          <p:nvPr>
            <p:ph type="ftr" sz="quarter" idx="11"/>
          </p:nvPr>
        </p:nvSpPr>
        <p:spPr/>
        <p:txBody>
          <a:bodyPr/>
          <a:lstStyle/>
          <a:p>
            <a:endParaRPr lang="en-GB"/>
          </a:p>
        </p:txBody>
      </p:sp>
      <p:sp>
        <p:nvSpPr>
          <p:cNvPr id="7" name="Espace réservé du numéro de diapositive 6">
            <a:extLst>
              <a:ext uri="{FF2B5EF4-FFF2-40B4-BE49-F238E27FC236}">
                <a16:creationId xmlns:a16="http://schemas.microsoft.com/office/drawing/2014/main" id="{223F87E8-C1CD-4054-83A0-5453C234E503}"/>
              </a:ext>
            </a:extLst>
          </p:cNvPr>
          <p:cNvSpPr>
            <a:spLocks noGrp="1"/>
          </p:cNvSpPr>
          <p:nvPr>
            <p:ph type="sldNum" sz="quarter" idx="12"/>
          </p:nvPr>
        </p:nvSpPr>
        <p:spPr/>
        <p:txBody>
          <a:bodyPr/>
          <a:lstStyle/>
          <a:p>
            <a:fld id="{F59394F2-5FB2-4B92-8F85-A8AAD560F8C2}" type="slidenum">
              <a:rPr lang="en-GB" smtClean="0"/>
              <a:t>‹N°›</a:t>
            </a:fld>
            <a:endParaRPr lang="en-GB"/>
          </a:p>
        </p:txBody>
      </p:sp>
    </p:spTree>
    <p:extLst>
      <p:ext uri="{BB962C8B-B14F-4D97-AF65-F5344CB8AC3E}">
        <p14:creationId xmlns:p14="http://schemas.microsoft.com/office/powerpoint/2010/main" val="2029460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1E699A-A630-424C-B564-3A3AB708DD73}"/>
              </a:ext>
            </a:extLst>
          </p:cNvPr>
          <p:cNvSpPr>
            <a:spLocks noGrp="1"/>
          </p:cNvSpPr>
          <p:nvPr>
            <p:ph type="title"/>
          </p:nvPr>
        </p:nvSpPr>
        <p:spPr>
          <a:xfrm>
            <a:off x="839788" y="365125"/>
            <a:ext cx="10515600" cy="1325563"/>
          </a:xfrm>
        </p:spPr>
        <p:txBody>
          <a:bodyPr/>
          <a:lstStyle/>
          <a:p>
            <a:r>
              <a:rPr lang="fr-FR"/>
              <a:t>Modifiez le style du titre</a:t>
            </a:r>
            <a:endParaRPr lang="en-GB"/>
          </a:p>
        </p:txBody>
      </p:sp>
      <p:sp>
        <p:nvSpPr>
          <p:cNvPr id="3" name="Espace réservé du texte 2">
            <a:extLst>
              <a:ext uri="{FF2B5EF4-FFF2-40B4-BE49-F238E27FC236}">
                <a16:creationId xmlns:a16="http://schemas.microsoft.com/office/drawing/2014/main" id="{3FBC358C-125F-4731-911D-C9B2C2FC1E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37B7982-3459-489A-AEBC-3C683CCCC6C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5" name="Espace réservé du texte 4">
            <a:extLst>
              <a:ext uri="{FF2B5EF4-FFF2-40B4-BE49-F238E27FC236}">
                <a16:creationId xmlns:a16="http://schemas.microsoft.com/office/drawing/2014/main" id="{AF8C36EE-BC6A-4CC5-AE95-42AF9D62D8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8A02A0E-50F2-4549-B31B-7D685ADC7133}"/>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7" name="Espace réservé de la date 6">
            <a:extLst>
              <a:ext uri="{FF2B5EF4-FFF2-40B4-BE49-F238E27FC236}">
                <a16:creationId xmlns:a16="http://schemas.microsoft.com/office/drawing/2014/main" id="{65C890E1-8BC3-4253-A462-3827D5135916}"/>
              </a:ext>
            </a:extLst>
          </p:cNvPr>
          <p:cNvSpPr>
            <a:spLocks noGrp="1"/>
          </p:cNvSpPr>
          <p:nvPr>
            <p:ph type="dt" sz="half" idx="10"/>
          </p:nvPr>
        </p:nvSpPr>
        <p:spPr/>
        <p:txBody>
          <a:bodyPr/>
          <a:lstStyle/>
          <a:p>
            <a:fld id="{BEDCC227-9076-48C1-84B8-F8331171AB2F}" type="datetimeFigureOut">
              <a:rPr lang="en-GB" smtClean="0"/>
              <a:t>25/11/2020</a:t>
            </a:fld>
            <a:endParaRPr lang="en-GB"/>
          </a:p>
        </p:txBody>
      </p:sp>
      <p:sp>
        <p:nvSpPr>
          <p:cNvPr id="8" name="Espace réservé du pied de page 7">
            <a:extLst>
              <a:ext uri="{FF2B5EF4-FFF2-40B4-BE49-F238E27FC236}">
                <a16:creationId xmlns:a16="http://schemas.microsoft.com/office/drawing/2014/main" id="{EF2BF9DA-03AB-4D85-8970-7683FD25E83B}"/>
              </a:ext>
            </a:extLst>
          </p:cNvPr>
          <p:cNvSpPr>
            <a:spLocks noGrp="1"/>
          </p:cNvSpPr>
          <p:nvPr>
            <p:ph type="ftr" sz="quarter" idx="11"/>
          </p:nvPr>
        </p:nvSpPr>
        <p:spPr/>
        <p:txBody>
          <a:bodyPr/>
          <a:lstStyle/>
          <a:p>
            <a:endParaRPr lang="en-GB"/>
          </a:p>
        </p:txBody>
      </p:sp>
      <p:sp>
        <p:nvSpPr>
          <p:cNvPr id="9" name="Espace réservé du numéro de diapositive 8">
            <a:extLst>
              <a:ext uri="{FF2B5EF4-FFF2-40B4-BE49-F238E27FC236}">
                <a16:creationId xmlns:a16="http://schemas.microsoft.com/office/drawing/2014/main" id="{EA9607D0-DC02-485E-9091-2F387FDBA91C}"/>
              </a:ext>
            </a:extLst>
          </p:cNvPr>
          <p:cNvSpPr>
            <a:spLocks noGrp="1"/>
          </p:cNvSpPr>
          <p:nvPr>
            <p:ph type="sldNum" sz="quarter" idx="12"/>
          </p:nvPr>
        </p:nvSpPr>
        <p:spPr/>
        <p:txBody>
          <a:bodyPr/>
          <a:lstStyle/>
          <a:p>
            <a:fld id="{F59394F2-5FB2-4B92-8F85-A8AAD560F8C2}" type="slidenum">
              <a:rPr lang="en-GB" smtClean="0"/>
              <a:t>‹N°›</a:t>
            </a:fld>
            <a:endParaRPr lang="en-GB"/>
          </a:p>
        </p:txBody>
      </p:sp>
    </p:spTree>
    <p:extLst>
      <p:ext uri="{BB962C8B-B14F-4D97-AF65-F5344CB8AC3E}">
        <p14:creationId xmlns:p14="http://schemas.microsoft.com/office/powerpoint/2010/main" val="1724141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D7DF03-DCB3-4BEF-9064-69841FBA8283}"/>
              </a:ext>
            </a:extLst>
          </p:cNvPr>
          <p:cNvSpPr>
            <a:spLocks noGrp="1"/>
          </p:cNvSpPr>
          <p:nvPr>
            <p:ph type="title"/>
          </p:nvPr>
        </p:nvSpPr>
        <p:spPr/>
        <p:txBody>
          <a:bodyPr/>
          <a:lstStyle/>
          <a:p>
            <a:r>
              <a:rPr lang="fr-FR"/>
              <a:t>Modifiez le style du titre</a:t>
            </a:r>
            <a:endParaRPr lang="en-GB"/>
          </a:p>
        </p:txBody>
      </p:sp>
      <p:sp>
        <p:nvSpPr>
          <p:cNvPr id="3" name="Espace réservé de la date 2">
            <a:extLst>
              <a:ext uri="{FF2B5EF4-FFF2-40B4-BE49-F238E27FC236}">
                <a16:creationId xmlns:a16="http://schemas.microsoft.com/office/drawing/2014/main" id="{9C441C6D-7008-4FAA-AA17-5D83164F835E}"/>
              </a:ext>
            </a:extLst>
          </p:cNvPr>
          <p:cNvSpPr>
            <a:spLocks noGrp="1"/>
          </p:cNvSpPr>
          <p:nvPr>
            <p:ph type="dt" sz="half" idx="10"/>
          </p:nvPr>
        </p:nvSpPr>
        <p:spPr/>
        <p:txBody>
          <a:bodyPr/>
          <a:lstStyle/>
          <a:p>
            <a:fld id="{BEDCC227-9076-48C1-84B8-F8331171AB2F}" type="datetimeFigureOut">
              <a:rPr lang="en-GB" smtClean="0"/>
              <a:t>25/11/2020</a:t>
            </a:fld>
            <a:endParaRPr lang="en-GB"/>
          </a:p>
        </p:txBody>
      </p:sp>
      <p:sp>
        <p:nvSpPr>
          <p:cNvPr id="4" name="Espace réservé du pied de page 3">
            <a:extLst>
              <a:ext uri="{FF2B5EF4-FFF2-40B4-BE49-F238E27FC236}">
                <a16:creationId xmlns:a16="http://schemas.microsoft.com/office/drawing/2014/main" id="{B0D2E825-EDBA-4B83-999B-5F5A8152DA7E}"/>
              </a:ext>
            </a:extLst>
          </p:cNvPr>
          <p:cNvSpPr>
            <a:spLocks noGrp="1"/>
          </p:cNvSpPr>
          <p:nvPr>
            <p:ph type="ftr" sz="quarter" idx="11"/>
          </p:nvPr>
        </p:nvSpPr>
        <p:spPr/>
        <p:txBody>
          <a:bodyPr/>
          <a:lstStyle/>
          <a:p>
            <a:endParaRPr lang="en-GB"/>
          </a:p>
        </p:txBody>
      </p:sp>
      <p:sp>
        <p:nvSpPr>
          <p:cNvPr id="5" name="Espace réservé du numéro de diapositive 4">
            <a:extLst>
              <a:ext uri="{FF2B5EF4-FFF2-40B4-BE49-F238E27FC236}">
                <a16:creationId xmlns:a16="http://schemas.microsoft.com/office/drawing/2014/main" id="{084396BD-C49D-44F9-A615-352D9BB06D86}"/>
              </a:ext>
            </a:extLst>
          </p:cNvPr>
          <p:cNvSpPr>
            <a:spLocks noGrp="1"/>
          </p:cNvSpPr>
          <p:nvPr>
            <p:ph type="sldNum" sz="quarter" idx="12"/>
          </p:nvPr>
        </p:nvSpPr>
        <p:spPr/>
        <p:txBody>
          <a:bodyPr/>
          <a:lstStyle/>
          <a:p>
            <a:fld id="{F59394F2-5FB2-4B92-8F85-A8AAD560F8C2}" type="slidenum">
              <a:rPr lang="en-GB" smtClean="0"/>
              <a:t>‹N°›</a:t>
            </a:fld>
            <a:endParaRPr lang="en-GB"/>
          </a:p>
        </p:txBody>
      </p:sp>
    </p:spTree>
    <p:extLst>
      <p:ext uri="{BB962C8B-B14F-4D97-AF65-F5344CB8AC3E}">
        <p14:creationId xmlns:p14="http://schemas.microsoft.com/office/powerpoint/2010/main" val="2284195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974028A-2FAD-4BB6-A57E-6F749CFC4BF7}"/>
              </a:ext>
            </a:extLst>
          </p:cNvPr>
          <p:cNvSpPr>
            <a:spLocks noGrp="1"/>
          </p:cNvSpPr>
          <p:nvPr>
            <p:ph type="dt" sz="half" idx="10"/>
          </p:nvPr>
        </p:nvSpPr>
        <p:spPr/>
        <p:txBody>
          <a:bodyPr/>
          <a:lstStyle/>
          <a:p>
            <a:fld id="{BEDCC227-9076-48C1-84B8-F8331171AB2F}" type="datetimeFigureOut">
              <a:rPr lang="en-GB" smtClean="0"/>
              <a:t>25/11/2020</a:t>
            </a:fld>
            <a:endParaRPr lang="en-GB"/>
          </a:p>
        </p:txBody>
      </p:sp>
      <p:sp>
        <p:nvSpPr>
          <p:cNvPr id="3" name="Espace réservé du pied de page 2">
            <a:extLst>
              <a:ext uri="{FF2B5EF4-FFF2-40B4-BE49-F238E27FC236}">
                <a16:creationId xmlns:a16="http://schemas.microsoft.com/office/drawing/2014/main" id="{B96ABDBA-D9DA-4D6E-AF30-E755BA73CC21}"/>
              </a:ext>
            </a:extLst>
          </p:cNvPr>
          <p:cNvSpPr>
            <a:spLocks noGrp="1"/>
          </p:cNvSpPr>
          <p:nvPr>
            <p:ph type="ftr" sz="quarter" idx="11"/>
          </p:nvPr>
        </p:nvSpPr>
        <p:spPr/>
        <p:txBody>
          <a:bodyPr/>
          <a:lstStyle/>
          <a:p>
            <a:endParaRPr lang="en-GB"/>
          </a:p>
        </p:txBody>
      </p:sp>
      <p:sp>
        <p:nvSpPr>
          <p:cNvPr id="4" name="Espace réservé du numéro de diapositive 3">
            <a:extLst>
              <a:ext uri="{FF2B5EF4-FFF2-40B4-BE49-F238E27FC236}">
                <a16:creationId xmlns:a16="http://schemas.microsoft.com/office/drawing/2014/main" id="{C9152026-B445-4C0C-B669-D6C6BD7FB878}"/>
              </a:ext>
            </a:extLst>
          </p:cNvPr>
          <p:cNvSpPr>
            <a:spLocks noGrp="1"/>
          </p:cNvSpPr>
          <p:nvPr>
            <p:ph type="sldNum" sz="quarter" idx="12"/>
          </p:nvPr>
        </p:nvSpPr>
        <p:spPr/>
        <p:txBody>
          <a:bodyPr/>
          <a:lstStyle/>
          <a:p>
            <a:fld id="{F59394F2-5FB2-4B92-8F85-A8AAD560F8C2}" type="slidenum">
              <a:rPr lang="en-GB" smtClean="0"/>
              <a:t>‹N°›</a:t>
            </a:fld>
            <a:endParaRPr lang="en-GB"/>
          </a:p>
        </p:txBody>
      </p:sp>
    </p:spTree>
    <p:extLst>
      <p:ext uri="{BB962C8B-B14F-4D97-AF65-F5344CB8AC3E}">
        <p14:creationId xmlns:p14="http://schemas.microsoft.com/office/powerpoint/2010/main" val="4217793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A526EB-2996-49D2-93C1-71D72FF2F58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GB"/>
          </a:p>
        </p:txBody>
      </p:sp>
      <p:sp>
        <p:nvSpPr>
          <p:cNvPr id="3" name="Espace réservé du contenu 2">
            <a:extLst>
              <a:ext uri="{FF2B5EF4-FFF2-40B4-BE49-F238E27FC236}">
                <a16:creationId xmlns:a16="http://schemas.microsoft.com/office/drawing/2014/main" id="{2820C715-2E57-41BC-B6E9-0A830FE058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u texte 3">
            <a:extLst>
              <a:ext uri="{FF2B5EF4-FFF2-40B4-BE49-F238E27FC236}">
                <a16:creationId xmlns:a16="http://schemas.microsoft.com/office/drawing/2014/main" id="{8ADB804B-FC97-4CBD-9491-B7E3F2E792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C7B5A45-CB7E-4FAF-A732-D78DAFE4CAAE}"/>
              </a:ext>
            </a:extLst>
          </p:cNvPr>
          <p:cNvSpPr>
            <a:spLocks noGrp="1"/>
          </p:cNvSpPr>
          <p:nvPr>
            <p:ph type="dt" sz="half" idx="10"/>
          </p:nvPr>
        </p:nvSpPr>
        <p:spPr/>
        <p:txBody>
          <a:bodyPr/>
          <a:lstStyle/>
          <a:p>
            <a:fld id="{BEDCC227-9076-48C1-84B8-F8331171AB2F}" type="datetimeFigureOut">
              <a:rPr lang="en-GB" smtClean="0"/>
              <a:t>25/11/2020</a:t>
            </a:fld>
            <a:endParaRPr lang="en-GB"/>
          </a:p>
        </p:txBody>
      </p:sp>
      <p:sp>
        <p:nvSpPr>
          <p:cNvPr id="6" name="Espace réservé du pied de page 5">
            <a:extLst>
              <a:ext uri="{FF2B5EF4-FFF2-40B4-BE49-F238E27FC236}">
                <a16:creationId xmlns:a16="http://schemas.microsoft.com/office/drawing/2014/main" id="{4A6A9CAE-9CFC-4295-A65A-26B82E2E7318}"/>
              </a:ext>
            </a:extLst>
          </p:cNvPr>
          <p:cNvSpPr>
            <a:spLocks noGrp="1"/>
          </p:cNvSpPr>
          <p:nvPr>
            <p:ph type="ftr" sz="quarter" idx="11"/>
          </p:nvPr>
        </p:nvSpPr>
        <p:spPr/>
        <p:txBody>
          <a:bodyPr/>
          <a:lstStyle/>
          <a:p>
            <a:endParaRPr lang="en-GB"/>
          </a:p>
        </p:txBody>
      </p:sp>
      <p:sp>
        <p:nvSpPr>
          <p:cNvPr id="7" name="Espace réservé du numéro de diapositive 6">
            <a:extLst>
              <a:ext uri="{FF2B5EF4-FFF2-40B4-BE49-F238E27FC236}">
                <a16:creationId xmlns:a16="http://schemas.microsoft.com/office/drawing/2014/main" id="{068D2489-9AE9-42DA-BBF6-C864F4D78DB5}"/>
              </a:ext>
            </a:extLst>
          </p:cNvPr>
          <p:cNvSpPr>
            <a:spLocks noGrp="1"/>
          </p:cNvSpPr>
          <p:nvPr>
            <p:ph type="sldNum" sz="quarter" idx="12"/>
          </p:nvPr>
        </p:nvSpPr>
        <p:spPr/>
        <p:txBody>
          <a:bodyPr/>
          <a:lstStyle/>
          <a:p>
            <a:fld id="{F59394F2-5FB2-4B92-8F85-A8AAD560F8C2}" type="slidenum">
              <a:rPr lang="en-GB" smtClean="0"/>
              <a:t>‹N°›</a:t>
            </a:fld>
            <a:endParaRPr lang="en-GB"/>
          </a:p>
        </p:txBody>
      </p:sp>
    </p:spTree>
    <p:extLst>
      <p:ext uri="{BB962C8B-B14F-4D97-AF65-F5344CB8AC3E}">
        <p14:creationId xmlns:p14="http://schemas.microsoft.com/office/powerpoint/2010/main" val="4283855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170F87-D8FE-4404-93A6-7270D29F56D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GB"/>
          </a:p>
        </p:txBody>
      </p:sp>
      <p:sp>
        <p:nvSpPr>
          <p:cNvPr id="3" name="Espace réservé pour une image  2">
            <a:extLst>
              <a:ext uri="{FF2B5EF4-FFF2-40B4-BE49-F238E27FC236}">
                <a16:creationId xmlns:a16="http://schemas.microsoft.com/office/drawing/2014/main" id="{56F3C6E7-66F8-4225-86B5-C1A11CDA59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Espace réservé du texte 3">
            <a:extLst>
              <a:ext uri="{FF2B5EF4-FFF2-40B4-BE49-F238E27FC236}">
                <a16:creationId xmlns:a16="http://schemas.microsoft.com/office/drawing/2014/main" id="{B28DD556-BBAF-4C45-892B-ABE4BE44A8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FFAF5FE-345E-4CFD-9E08-6FEABBA87A62}"/>
              </a:ext>
            </a:extLst>
          </p:cNvPr>
          <p:cNvSpPr>
            <a:spLocks noGrp="1"/>
          </p:cNvSpPr>
          <p:nvPr>
            <p:ph type="dt" sz="half" idx="10"/>
          </p:nvPr>
        </p:nvSpPr>
        <p:spPr/>
        <p:txBody>
          <a:bodyPr/>
          <a:lstStyle/>
          <a:p>
            <a:fld id="{BEDCC227-9076-48C1-84B8-F8331171AB2F}" type="datetimeFigureOut">
              <a:rPr lang="en-GB" smtClean="0"/>
              <a:t>25/11/2020</a:t>
            </a:fld>
            <a:endParaRPr lang="en-GB"/>
          </a:p>
        </p:txBody>
      </p:sp>
      <p:sp>
        <p:nvSpPr>
          <p:cNvPr id="6" name="Espace réservé du pied de page 5">
            <a:extLst>
              <a:ext uri="{FF2B5EF4-FFF2-40B4-BE49-F238E27FC236}">
                <a16:creationId xmlns:a16="http://schemas.microsoft.com/office/drawing/2014/main" id="{5A453764-5C17-4FF5-BD8E-0634A7F571A8}"/>
              </a:ext>
            </a:extLst>
          </p:cNvPr>
          <p:cNvSpPr>
            <a:spLocks noGrp="1"/>
          </p:cNvSpPr>
          <p:nvPr>
            <p:ph type="ftr" sz="quarter" idx="11"/>
          </p:nvPr>
        </p:nvSpPr>
        <p:spPr/>
        <p:txBody>
          <a:bodyPr/>
          <a:lstStyle/>
          <a:p>
            <a:endParaRPr lang="en-GB"/>
          </a:p>
        </p:txBody>
      </p:sp>
      <p:sp>
        <p:nvSpPr>
          <p:cNvPr id="7" name="Espace réservé du numéro de diapositive 6">
            <a:extLst>
              <a:ext uri="{FF2B5EF4-FFF2-40B4-BE49-F238E27FC236}">
                <a16:creationId xmlns:a16="http://schemas.microsoft.com/office/drawing/2014/main" id="{985F3679-E386-48BD-8C32-89207AAC125B}"/>
              </a:ext>
            </a:extLst>
          </p:cNvPr>
          <p:cNvSpPr>
            <a:spLocks noGrp="1"/>
          </p:cNvSpPr>
          <p:nvPr>
            <p:ph type="sldNum" sz="quarter" idx="12"/>
          </p:nvPr>
        </p:nvSpPr>
        <p:spPr/>
        <p:txBody>
          <a:bodyPr/>
          <a:lstStyle/>
          <a:p>
            <a:fld id="{F59394F2-5FB2-4B92-8F85-A8AAD560F8C2}" type="slidenum">
              <a:rPr lang="en-GB" smtClean="0"/>
              <a:t>‹N°›</a:t>
            </a:fld>
            <a:endParaRPr lang="en-GB"/>
          </a:p>
        </p:txBody>
      </p:sp>
    </p:spTree>
    <p:extLst>
      <p:ext uri="{BB962C8B-B14F-4D97-AF65-F5344CB8AC3E}">
        <p14:creationId xmlns:p14="http://schemas.microsoft.com/office/powerpoint/2010/main" val="2814914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B0DFF7-33E1-4DE6-A6F4-22F6B0B336F8}"/>
              </a:ext>
            </a:extLst>
          </p:cNvPr>
          <p:cNvSpPr>
            <a:spLocks noGrp="1"/>
          </p:cNvSpPr>
          <p:nvPr>
            <p:ph type="title"/>
          </p:nvPr>
        </p:nvSpPr>
        <p:spPr/>
        <p:txBody>
          <a:bodyPr/>
          <a:lstStyle/>
          <a:p>
            <a:r>
              <a:rPr lang="fr-FR"/>
              <a:t>Modifiez le style du titre</a:t>
            </a:r>
            <a:endParaRPr lang="en-GB"/>
          </a:p>
        </p:txBody>
      </p:sp>
      <p:sp>
        <p:nvSpPr>
          <p:cNvPr id="3" name="Espace réservé du texte vertical 2">
            <a:extLst>
              <a:ext uri="{FF2B5EF4-FFF2-40B4-BE49-F238E27FC236}">
                <a16:creationId xmlns:a16="http://schemas.microsoft.com/office/drawing/2014/main" id="{6C7BA57F-2D9A-481A-8D14-69BEAEE4964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e la date 3">
            <a:extLst>
              <a:ext uri="{FF2B5EF4-FFF2-40B4-BE49-F238E27FC236}">
                <a16:creationId xmlns:a16="http://schemas.microsoft.com/office/drawing/2014/main" id="{F44E546E-55BD-4647-8AAA-A52E95EAF228}"/>
              </a:ext>
            </a:extLst>
          </p:cNvPr>
          <p:cNvSpPr>
            <a:spLocks noGrp="1"/>
          </p:cNvSpPr>
          <p:nvPr>
            <p:ph type="dt" sz="half" idx="10"/>
          </p:nvPr>
        </p:nvSpPr>
        <p:spPr/>
        <p:txBody>
          <a:bodyPr/>
          <a:lstStyle/>
          <a:p>
            <a:fld id="{BEDCC227-9076-48C1-84B8-F8331171AB2F}" type="datetimeFigureOut">
              <a:rPr lang="en-GB" smtClean="0"/>
              <a:t>25/11/2020</a:t>
            </a:fld>
            <a:endParaRPr lang="en-GB"/>
          </a:p>
        </p:txBody>
      </p:sp>
      <p:sp>
        <p:nvSpPr>
          <p:cNvPr id="5" name="Espace réservé du pied de page 4">
            <a:extLst>
              <a:ext uri="{FF2B5EF4-FFF2-40B4-BE49-F238E27FC236}">
                <a16:creationId xmlns:a16="http://schemas.microsoft.com/office/drawing/2014/main" id="{785294A4-76A7-4CC6-B808-A7D21503578F}"/>
              </a:ext>
            </a:extLst>
          </p:cNvPr>
          <p:cNvSpPr>
            <a:spLocks noGrp="1"/>
          </p:cNvSpPr>
          <p:nvPr>
            <p:ph type="ftr" sz="quarter" idx="11"/>
          </p:nvPr>
        </p:nvSpPr>
        <p:spPr/>
        <p:txBody>
          <a:bodyPr/>
          <a:lstStyle/>
          <a:p>
            <a:endParaRPr lang="en-GB"/>
          </a:p>
        </p:txBody>
      </p:sp>
      <p:sp>
        <p:nvSpPr>
          <p:cNvPr id="6" name="Espace réservé du numéro de diapositive 5">
            <a:extLst>
              <a:ext uri="{FF2B5EF4-FFF2-40B4-BE49-F238E27FC236}">
                <a16:creationId xmlns:a16="http://schemas.microsoft.com/office/drawing/2014/main" id="{B4A730DA-9096-4983-98C5-FE3DEA44BCD3}"/>
              </a:ext>
            </a:extLst>
          </p:cNvPr>
          <p:cNvSpPr>
            <a:spLocks noGrp="1"/>
          </p:cNvSpPr>
          <p:nvPr>
            <p:ph type="sldNum" sz="quarter" idx="12"/>
          </p:nvPr>
        </p:nvSpPr>
        <p:spPr/>
        <p:txBody>
          <a:bodyPr/>
          <a:lstStyle/>
          <a:p>
            <a:fld id="{F59394F2-5FB2-4B92-8F85-A8AAD560F8C2}" type="slidenum">
              <a:rPr lang="en-GB" smtClean="0"/>
              <a:t>‹N°›</a:t>
            </a:fld>
            <a:endParaRPr lang="en-GB"/>
          </a:p>
        </p:txBody>
      </p:sp>
    </p:spTree>
    <p:extLst>
      <p:ext uri="{BB962C8B-B14F-4D97-AF65-F5344CB8AC3E}">
        <p14:creationId xmlns:p14="http://schemas.microsoft.com/office/powerpoint/2010/main" val="396660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A1C32E0-21D0-4AA2-AC20-555301C6EDB1}"/>
              </a:ext>
            </a:extLst>
          </p:cNvPr>
          <p:cNvSpPr>
            <a:spLocks noGrp="1"/>
          </p:cNvSpPr>
          <p:nvPr>
            <p:ph type="title" orient="vert"/>
          </p:nvPr>
        </p:nvSpPr>
        <p:spPr>
          <a:xfrm>
            <a:off x="8724900" y="365125"/>
            <a:ext cx="2628900" cy="5811838"/>
          </a:xfrm>
        </p:spPr>
        <p:txBody>
          <a:bodyPr vert="eaVert"/>
          <a:lstStyle/>
          <a:p>
            <a:r>
              <a:rPr lang="fr-FR"/>
              <a:t>Modifiez le style du titre</a:t>
            </a:r>
            <a:endParaRPr lang="en-GB"/>
          </a:p>
        </p:txBody>
      </p:sp>
      <p:sp>
        <p:nvSpPr>
          <p:cNvPr id="3" name="Espace réservé du texte vertical 2">
            <a:extLst>
              <a:ext uri="{FF2B5EF4-FFF2-40B4-BE49-F238E27FC236}">
                <a16:creationId xmlns:a16="http://schemas.microsoft.com/office/drawing/2014/main" id="{2A4CB585-DC6E-481F-AF2F-542539A66464}"/>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e la date 3">
            <a:extLst>
              <a:ext uri="{FF2B5EF4-FFF2-40B4-BE49-F238E27FC236}">
                <a16:creationId xmlns:a16="http://schemas.microsoft.com/office/drawing/2014/main" id="{4111AAB5-C925-4682-B7B1-1648B6F64ED7}"/>
              </a:ext>
            </a:extLst>
          </p:cNvPr>
          <p:cNvSpPr>
            <a:spLocks noGrp="1"/>
          </p:cNvSpPr>
          <p:nvPr>
            <p:ph type="dt" sz="half" idx="10"/>
          </p:nvPr>
        </p:nvSpPr>
        <p:spPr/>
        <p:txBody>
          <a:bodyPr/>
          <a:lstStyle/>
          <a:p>
            <a:fld id="{BEDCC227-9076-48C1-84B8-F8331171AB2F}" type="datetimeFigureOut">
              <a:rPr lang="en-GB" smtClean="0"/>
              <a:t>25/11/2020</a:t>
            </a:fld>
            <a:endParaRPr lang="en-GB"/>
          </a:p>
        </p:txBody>
      </p:sp>
      <p:sp>
        <p:nvSpPr>
          <p:cNvPr id="5" name="Espace réservé du pied de page 4">
            <a:extLst>
              <a:ext uri="{FF2B5EF4-FFF2-40B4-BE49-F238E27FC236}">
                <a16:creationId xmlns:a16="http://schemas.microsoft.com/office/drawing/2014/main" id="{7C92266E-A11E-4E75-968D-CDC5D3B3149F}"/>
              </a:ext>
            </a:extLst>
          </p:cNvPr>
          <p:cNvSpPr>
            <a:spLocks noGrp="1"/>
          </p:cNvSpPr>
          <p:nvPr>
            <p:ph type="ftr" sz="quarter" idx="11"/>
          </p:nvPr>
        </p:nvSpPr>
        <p:spPr/>
        <p:txBody>
          <a:bodyPr/>
          <a:lstStyle/>
          <a:p>
            <a:endParaRPr lang="en-GB"/>
          </a:p>
        </p:txBody>
      </p:sp>
      <p:sp>
        <p:nvSpPr>
          <p:cNvPr id="6" name="Espace réservé du numéro de diapositive 5">
            <a:extLst>
              <a:ext uri="{FF2B5EF4-FFF2-40B4-BE49-F238E27FC236}">
                <a16:creationId xmlns:a16="http://schemas.microsoft.com/office/drawing/2014/main" id="{89D3DB4C-5B01-4E44-892A-1A4BDE612DEA}"/>
              </a:ext>
            </a:extLst>
          </p:cNvPr>
          <p:cNvSpPr>
            <a:spLocks noGrp="1"/>
          </p:cNvSpPr>
          <p:nvPr>
            <p:ph type="sldNum" sz="quarter" idx="12"/>
          </p:nvPr>
        </p:nvSpPr>
        <p:spPr/>
        <p:txBody>
          <a:bodyPr/>
          <a:lstStyle/>
          <a:p>
            <a:fld id="{F59394F2-5FB2-4B92-8F85-A8AAD560F8C2}" type="slidenum">
              <a:rPr lang="en-GB" smtClean="0"/>
              <a:t>‹N°›</a:t>
            </a:fld>
            <a:endParaRPr lang="en-GB"/>
          </a:p>
        </p:txBody>
      </p:sp>
    </p:spTree>
    <p:extLst>
      <p:ext uri="{BB962C8B-B14F-4D97-AF65-F5344CB8AC3E}">
        <p14:creationId xmlns:p14="http://schemas.microsoft.com/office/powerpoint/2010/main" val="367741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E66DDDF-18A9-44AE-A351-F07DF1B818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GB"/>
          </a:p>
        </p:txBody>
      </p:sp>
      <p:sp>
        <p:nvSpPr>
          <p:cNvPr id="3" name="Espace réservé du texte 2">
            <a:extLst>
              <a:ext uri="{FF2B5EF4-FFF2-40B4-BE49-F238E27FC236}">
                <a16:creationId xmlns:a16="http://schemas.microsoft.com/office/drawing/2014/main" id="{1CBBC05D-E025-48A3-96E7-6A3D9A002E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e la date 3">
            <a:extLst>
              <a:ext uri="{FF2B5EF4-FFF2-40B4-BE49-F238E27FC236}">
                <a16:creationId xmlns:a16="http://schemas.microsoft.com/office/drawing/2014/main" id="{059AB7E1-8F92-4699-A087-0A41471DF8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DCC227-9076-48C1-84B8-F8331171AB2F}" type="datetimeFigureOut">
              <a:rPr lang="en-GB" smtClean="0"/>
              <a:t>25/11/2020</a:t>
            </a:fld>
            <a:endParaRPr lang="en-GB"/>
          </a:p>
        </p:txBody>
      </p:sp>
      <p:sp>
        <p:nvSpPr>
          <p:cNvPr id="5" name="Espace réservé du pied de page 4">
            <a:extLst>
              <a:ext uri="{FF2B5EF4-FFF2-40B4-BE49-F238E27FC236}">
                <a16:creationId xmlns:a16="http://schemas.microsoft.com/office/drawing/2014/main" id="{235EF4F9-748C-458D-A57E-35D6DDB823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Espace réservé du numéro de diapositive 5">
            <a:extLst>
              <a:ext uri="{FF2B5EF4-FFF2-40B4-BE49-F238E27FC236}">
                <a16:creationId xmlns:a16="http://schemas.microsoft.com/office/drawing/2014/main" id="{57D932DE-93E1-40E5-86D7-89E4E87F7E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9394F2-5FB2-4B92-8F85-A8AAD560F8C2}" type="slidenum">
              <a:rPr lang="en-GB" smtClean="0"/>
              <a:t>‹N°›</a:t>
            </a:fld>
            <a:endParaRPr lang="en-GB"/>
          </a:p>
        </p:txBody>
      </p:sp>
    </p:spTree>
    <p:extLst>
      <p:ext uri="{BB962C8B-B14F-4D97-AF65-F5344CB8AC3E}">
        <p14:creationId xmlns:p14="http://schemas.microsoft.com/office/powerpoint/2010/main" val="12319134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B9911C-B887-46DC-9087-1FD18C9BEA50}"/>
              </a:ext>
            </a:extLst>
          </p:cNvPr>
          <p:cNvSpPr>
            <a:spLocks noGrp="1"/>
          </p:cNvSpPr>
          <p:nvPr>
            <p:ph type="ctrTitle"/>
          </p:nvPr>
        </p:nvSpPr>
        <p:spPr>
          <a:xfrm>
            <a:off x="763326" y="850789"/>
            <a:ext cx="10638844" cy="1709531"/>
          </a:xfrm>
          <a:ln w="22225">
            <a:solidFill>
              <a:srgbClr val="00B050"/>
            </a:solidFill>
          </a:ln>
        </p:spPr>
        <p:txBody>
          <a:bodyPr>
            <a:normAutofit fontScale="90000"/>
          </a:bodyPr>
          <a:lstStyle/>
          <a:p>
            <a:r>
              <a:rPr lang="ar-MA" dirty="0">
                <a:latin typeface="+mn-lt"/>
              </a:rPr>
              <a:t>مدخل إلى علم النفس</a:t>
            </a:r>
            <a:br>
              <a:rPr lang="ar-MA" dirty="0">
                <a:latin typeface="Aharoni" panose="02010803020104030203" pitchFamily="2" charset="-79"/>
              </a:rPr>
            </a:br>
            <a:r>
              <a:rPr lang="es-ES" sz="3100" dirty="0" err="1">
                <a:latin typeface="Arial Black" panose="020B0A04020102020204" pitchFamily="34" charset="0"/>
                <a:cs typeface="Aharoni" panose="02010803020104030203" pitchFamily="2" charset="-79"/>
              </a:rPr>
              <a:t>Introduction</a:t>
            </a:r>
            <a:r>
              <a:rPr lang="es-ES" sz="3100" dirty="0">
                <a:latin typeface="Arial Black" panose="020B0A04020102020204" pitchFamily="34" charset="0"/>
                <a:cs typeface="Aharoni" panose="02010803020104030203" pitchFamily="2" charset="-79"/>
              </a:rPr>
              <a:t> </a:t>
            </a:r>
            <a:r>
              <a:rPr lang="fr-FR" sz="3100" dirty="0">
                <a:latin typeface="Arial Black" panose="020B0A04020102020204" pitchFamily="34" charset="0"/>
                <a:cs typeface="Aharoni" panose="02010803020104030203" pitchFamily="2" charset="-79"/>
              </a:rPr>
              <a:t>à la Psychologie</a:t>
            </a:r>
            <a:br>
              <a:rPr lang="fr-FR" sz="3100" dirty="0">
                <a:latin typeface="Arial Black" panose="020B0A04020102020204" pitchFamily="34" charset="0"/>
                <a:cs typeface="Aharoni" panose="02010803020104030203" pitchFamily="2" charset="-79"/>
              </a:rPr>
            </a:br>
            <a:r>
              <a:rPr lang="fr-FR" sz="3100" dirty="0">
                <a:latin typeface="Arial Black" panose="020B0A04020102020204" pitchFamily="34" charset="0"/>
                <a:cs typeface="Aharoni" panose="02010803020104030203" pitchFamily="2" charset="-79"/>
              </a:rPr>
              <a:t>(2020-2021)</a:t>
            </a:r>
            <a:endParaRPr lang="en-GB" sz="3100" dirty="0">
              <a:latin typeface="Arial Black" panose="020B0A04020102020204" pitchFamily="34" charset="0"/>
              <a:cs typeface="Aharoni" panose="02010803020104030203" pitchFamily="2" charset="-79"/>
            </a:endParaRPr>
          </a:p>
        </p:txBody>
      </p:sp>
      <p:sp>
        <p:nvSpPr>
          <p:cNvPr id="3" name="Sous-titre 2">
            <a:extLst>
              <a:ext uri="{FF2B5EF4-FFF2-40B4-BE49-F238E27FC236}">
                <a16:creationId xmlns:a16="http://schemas.microsoft.com/office/drawing/2014/main" id="{72942558-55A3-4F9C-9E9F-FEDF76DED4BF}"/>
              </a:ext>
            </a:extLst>
          </p:cNvPr>
          <p:cNvSpPr>
            <a:spLocks noGrp="1"/>
          </p:cNvSpPr>
          <p:nvPr>
            <p:ph type="subTitle" idx="1"/>
          </p:nvPr>
        </p:nvSpPr>
        <p:spPr>
          <a:xfrm>
            <a:off x="4715123" y="4644604"/>
            <a:ext cx="3737114" cy="1501754"/>
          </a:xfrm>
          <a:ln w="22225">
            <a:solidFill>
              <a:schemeClr val="bg1"/>
            </a:solidFill>
          </a:ln>
        </p:spPr>
        <p:txBody>
          <a:bodyPr>
            <a:noAutofit/>
          </a:bodyPr>
          <a:lstStyle/>
          <a:p>
            <a:r>
              <a:rPr lang="ar-EG" sz="8000" b="1" dirty="0">
                <a:latin typeface="Yu Gothic Medium" panose="020B0500000000000000" pitchFamily="34" charset="-128"/>
                <a:ea typeface="Yu Gothic Medium" panose="020B0500000000000000" pitchFamily="34" charset="-128"/>
              </a:rPr>
              <a:t>3</a:t>
            </a:r>
            <a:endParaRPr lang="en-GB" sz="8000" b="1" dirty="0">
              <a:latin typeface="Yu Gothic Medium" panose="020B0500000000000000" pitchFamily="34" charset="-128"/>
              <a:ea typeface="Yu Gothic Medium" panose="020B0500000000000000" pitchFamily="34" charset="-128"/>
            </a:endParaRPr>
          </a:p>
        </p:txBody>
      </p:sp>
      <p:sp>
        <p:nvSpPr>
          <p:cNvPr id="4" name="Sous-titre 2">
            <a:extLst>
              <a:ext uri="{FF2B5EF4-FFF2-40B4-BE49-F238E27FC236}">
                <a16:creationId xmlns:a16="http://schemas.microsoft.com/office/drawing/2014/main" id="{A5A8D173-BC08-4710-B630-7EAD4C888392}"/>
              </a:ext>
            </a:extLst>
          </p:cNvPr>
          <p:cNvSpPr txBox="1">
            <a:spLocks/>
          </p:cNvSpPr>
          <p:nvPr/>
        </p:nvSpPr>
        <p:spPr>
          <a:xfrm>
            <a:off x="915725" y="3174938"/>
            <a:ext cx="10638843" cy="614692"/>
          </a:xfrm>
          <a:prstGeom prst="rect">
            <a:avLst/>
          </a:prstGeom>
          <a:ln w="22225">
            <a:solidFill>
              <a:srgbClr val="FF0000"/>
            </a:solid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ar-MA" sz="4400" b="1">
                <a:latin typeface="Yu Gothic Medium" panose="020B0500000000000000" pitchFamily="34" charset="-128"/>
                <a:ea typeface="Yu Gothic Medium" panose="020B0500000000000000" pitchFamily="34" charset="-128"/>
              </a:rPr>
              <a:t>ذ. محمد المير</a:t>
            </a:r>
            <a:endParaRPr lang="en-GB" sz="4400" b="1" dirty="0">
              <a:latin typeface="Yu Gothic Medium" panose="020B0500000000000000" pitchFamily="34" charset="-128"/>
              <a:ea typeface="Yu Gothic Medium" panose="020B0500000000000000" pitchFamily="34" charset="-128"/>
            </a:endParaRPr>
          </a:p>
        </p:txBody>
      </p:sp>
    </p:spTree>
    <p:extLst>
      <p:ext uri="{BB962C8B-B14F-4D97-AF65-F5344CB8AC3E}">
        <p14:creationId xmlns:p14="http://schemas.microsoft.com/office/powerpoint/2010/main" val="3971383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9420D6-08C6-4F40-9E0A-C6620FF17FCA}"/>
              </a:ext>
            </a:extLst>
          </p:cNvPr>
          <p:cNvSpPr>
            <a:spLocks noGrp="1"/>
          </p:cNvSpPr>
          <p:nvPr>
            <p:ph type="ctrTitle"/>
          </p:nvPr>
        </p:nvSpPr>
        <p:spPr>
          <a:xfrm>
            <a:off x="842839" y="887184"/>
            <a:ext cx="10416208" cy="952927"/>
          </a:xfrm>
          <a:ln w="22225">
            <a:solidFill>
              <a:srgbClr val="FF0000"/>
            </a:solidFill>
          </a:ln>
        </p:spPr>
        <p:txBody>
          <a:bodyPr>
            <a:normAutofit/>
          </a:bodyPr>
          <a:lstStyle/>
          <a:p>
            <a:pPr algn="ctr" rtl="1"/>
            <a:r>
              <a:rPr lang="ar-MA" sz="4800" b="1" u="sng" dirty="0">
                <a:solidFill>
                  <a:srgbClr val="000000"/>
                </a:solidFill>
                <a:effectLst/>
                <a:latin typeface="Calibri" panose="020F0502020204030204" pitchFamily="34" charset="0"/>
                <a:ea typeface="SimSun" panose="02010600030101010101" pitchFamily="2" charset="-122"/>
              </a:rPr>
              <a:t>I- أصــــول عـــلــم النـــــفس</a:t>
            </a:r>
            <a:endParaRPr lang="en-US" sz="4400" dirty="0">
              <a:effectLst/>
              <a:latin typeface="Times New Roman" panose="02020603050405020304" pitchFamily="18" charset="0"/>
              <a:ea typeface="SimSun" panose="02010600030101010101" pitchFamily="2" charset="-122"/>
            </a:endParaRPr>
          </a:p>
        </p:txBody>
      </p:sp>
      <p:sp>
        <p:nvSpPr>
          <p:cNvPr id="3" name="Sous-titre 2">
            <a:extLst>
              <a:ext uri="{FF2B5EF4-FFF2-40B4-BE49-F238E27FC236}">
                <a16:creationId xmlns:a16="http://schemas.microsoft.com/office/drawing/2014/main" id="{4C7C9648-1AEC-4093-AF1E-10A0EBF073FA}"/>
              </a:ext>
            </a:extLst>
          </p:cNvPr>
          <p:cNvSpPr>
            <a:spLocks noGrp="1"/>
          </p:cNvSpPr>
          <p:nvPr>
            <p:ph type="subTitle" idx="1"/>
          </p:nvPr>
        </p:nvSpPr>
        <p:spPr>
          <a:xfrm>
            <a:off x="842839" y="3120394"/>
            <a:ext cx="10416208" cy="3452684"/>
          </a:xfrm>
          <a:ln w="22225">
            <a:solidFill>
              <a:srgbClr val="00B050"/>
            </a:solidFill>
          </a:ln>
        </p:spPr>
        <p:txBody>
          <a:bodyPr>
            <a:normAutofit/>
          </a:bodyPr>
          <a:lstStyle/>
          <a:p>
            <a:pPr algn="just" rtl="1">
              <a:lnSpc>
                <a:spcPct val="120000"/>
              </a:lnSpc>
            </a:pPr>
            <a:r>
              <a:rPr lang="ar-SA" sz="3000" u="heavy"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لم يبدأ </a:t>
            </a:r>
            <a:r>
              <a:rPr lang="ar-MA" sz="3000" u="heavy"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اهتمام الإنسان بمعرفة نفسه في نهاية القرن 19، حين أسس فونت أول مختبر لعلم النفس. فقد تساءل الإنسان عن التفكير والمعرفة والذاكرة والمرض الذهني، منذ أن أضاف روحا أو جوهرا روحانيا إلى الجس</a:t>
            </a:r>
            <a:r>
              <a:rPr lang="ar-MA" sz="3000" dirty="0">
                <a:effectLst/>
                <a:latin typeface="Calibri" panose="020F0502020204030204" pitchFamily="34" charset="0"/>
                <a:ea typeface="SimSun" panose="02010600030101010101" pitchFamily="2" charset="-122"/>
                <a:cs typeface="Times New Roman" panose="02020603050405020304" pitchFamily="18" charset="0"/>
              </a:rPr>
              <a:t>د. فعلم النفس هو مشروع الإنسانية لكي تفهم كيفية تشكل الذهن وتطور السلوك. لذلك فتاريخ علم النفس ينبغي أن يرجع إلى </a:t>
            </a:r>
            <a:r>
              <a:rPr lang="ar-MA" sz="3000" b="1" dirty="0">
                <a:effectLst/>
                <a:latin typeface="Calibri" panose="020F0502020204030204" pitchFamily="34" charset="0"/>
                <a:ea typeface="SimSun" panose="02010600030101010101" pitchFamily="2" charset="-122"/>
                <a:cs typeface="Times New Roman" panose="02020603050405020304" pitchFamily="18" charset="0"/>
              </a:rPr>
              <a:t>بدايات الشهادات الإنسانية المكتوبة أو </a:t>
            </a:r>
            <a:r>
              <a:rPr lang="ar-MA" sz="3000" b="1" dirty="0" err="1">
                <a:effectLst/>
                <a:latin typeface="Calibri" panose="020F0502020204030204" pitchFamily="34" charset="0"/>
                <a:ea typeface="SimSun" panose="02010600030101010101" pitchFamily="2" charset="-122"/>
                <a:cs typeface="Times New Roman" panose="02020603050405020304" pitchFamily="18" charset="0"/>
              </a:rPr>
              <a:t>الأركيولوجية</a:t>
            </a:r>
            <a:r>
              <a:rPr lang="ar-MA" sz="3000" dirty="0">
                <a:effectLst/>
                <a:latin typeface="Calibri" panose="020F0502020204030204" pitchFamily="34" charset="0"/>
                <a:ea typeface="SimSun" panose="02010600030101010101" pitchFamily="2" charset="-122"/>
                <a:cs typeface="Times New Roman" panose="02020603050405020304" pitchFamily="18" charset="0"/>
              </a:rPr>
              <a:t> عن الذهن. وتأملات الإنسان في طبيعته الخاصة، حتى عندما لم تكن علمية، فهي تندرج في تاريخ علم النفس العلمي</a:t>
            </a:r>
            <a:r>
              <a:rPr lang="ar-SA" sz="3000" dirty="0">
                <a:solidFill>
                  <a:srgbClr val="000000"/>
                </a:solidFill>
                <a:effectLst/>
                <a:latin typeface="Calibri" panose="020F0502020204030204" pitchFamily="34" charset="0"/>
                <a:ea typeface="SimSun" panose="02010600030101010101" pitchFamily="2" charset="-122"/>
              </a:rPr>
              <a:t>. </a:t>
            </a:r>
            <a:endParaRPr lang="en-GB" sz="3000" dirty="0">
              <a:effectLst/>
              <a:latin typeface="Times New Roman" panose="02020603050405020304" pitchFamily="18" charset="0"/>
              <a:ea typeface="SimSun" panose="02010600030101010101" pitchFamily="2" charset="-122"/>
            </a:endParaRPr>
          </a:p>
          <a:p>
            <a:pPr algn="just" rtl="1">
              <a:lnSpc>
                <a:spcPct val="115000"/>
              </a:lnSpc>
              <a:spcAft>
                <a:spcPts val="1000"/>
              </a:spcAft>
            </a:pPr>
            <a:endParaRPr lang="en-GB" sz="9600" dirty="0">
              <a:effectLst/>
              <a:latin typeface="Calibri" panose="020F0502020204030204" pitchFamily="34" charset="0"/>
              <a:ea typeface="Calibri" panose="020F0502020204030204" pitchFamily="34" charset="0"/>
              <a:cs typeface="+mj-cs"/>
            </a:endParaRPr>
          </a:p>
          <a:p>
            <a:endParaRPr lang="en-GB" dirty="0"/>
          </a:p>
        </p:txBody>
      </p:sp>
      <p:sp>
        <p:nvSpPr>
          <p:cNvPr id="4" name="Sous-titre 2">
            <a:extLst>
              <a:ext uri="{FF2B5EF4-FFF2-40B4-BE49-F238E27FC236}">
                <a16:creationId xmlns:a16="http://schemas.microsoft.com/office/drawing/2014/main" id="{5759F9F6-F50F-4EF7-88E7-76381637F5CD}"/>
              </a:ext>
            </a:extLst>
          </p:cNvPr>
          <p:cNvSpPr txBox="1">
            <a:spLocks/>
          </p:cNvSpPr>
          <p:nvPr/>
        </p:nvSpPr>
        <p:spPr>
          <a:xfrm>
            <a:off x="842839" y="2238440"/>
            <a:ext cx="10416208" cy="709656"/>
          </a:xfrm>
          <a:prstGeom prst="rect">
            <a:avLst/>
          </a:prstGeom>
          <a:ln w="22225">
            <a:solidFill>
              <a:srgbClr val="00B050"/>
            </a:solid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rtl="1"/>
            <a:r>
              <a:rPr lang="ar-MA" sz="3300" b="1" dirty="0">
                <a:solidFill>
                  <a:srgbClr val="000000"/>
                </a:solidFill>
                <a:effectLst/>
                <a:latin typeface="Calibri" panose="020F0502020204030204" pitchFamily="34" charset="0"/>
                <a:ea typeface="SimSun" panose="02010600030101010101" pitchFamily="2" charset="-122"/>
              </a:rPr>
              <a:t>1- الأصول الفــــــــلسفية</a:t>
            </a:r>
            <a:r>
              <a:rPr lang="fr-FR" sz="3000" i="0" dirty="0" err="1">
                <a:solidFill>
                  <a:srgbClr val="000000"/>
                </a:solidFill>
                <a:effectLst/>
                <a:latin typeface="Calibri" panose="020F0502020204030204" pitchFamily="34" charset="0"/>
                <a:ea typeface="SimSun" panose="02010600030101010101" pitchFamily="2" charset="-122"/>
              </a:rPr>
              <a:t>Philosophical</a:t>
            </a:r>
            <a:r>
              <a:rPr lang="fr-FR" sz="3000" i="0" dirty="0">
                <a:solidFill>
                  <a:srgbClr val="000000"/>
                </a:solidFill>
                <a:effectLst/>
                <a:latin typeface="Calibri" panose="020F0502020204030204" pitchFamily="34" charset="0"/>
                <a:ea typeface="SimSun" panose="02010600030101010101" pitchFamily="2" charset="-122"/>
              </a:rPr>
              <a:t> </a:t>
            </a:r>
            <a:r>
              <a:rPr lang="fr-FR" sz="3000" i="0" dirty="0" err="1">
                <a:solidFill>
                  <a:srgbClr val="000000"/>
                </a:solidFill>
                <a:effectLst/>
                <a:latin typeface="Calibri" panose="020F0502020204030204" pitchFamily="34" charset="0"/>
                <a:ea typeface="SimSun" panose="02010600030101010101" pitchFamily="2" charset="-122"/>
              </a:rPr>
              <a:t>origins</a:t>
            </a:r>
            <a:r>
              <a:rPr lang="fr-FR" sz="3000" i="0" dirty="0">
                <a:solidFill>
                  <a:srgbClr val="000000"/>
                </a:solidFill>
                <a:effectLst/>
                <a:latin typeface="Calibri" panose="020F0502020204030204" pitchFamily="34" charset="0"/>
                <a:ea typeface="SimSun" panose="02010600030101010101" pitchFamily="2" charset="-122"/>
              </a:rPr>
              <a:t> </a:t>
            </a:r>
            <a:endParaRPr lang="en-GB" sz="3000" dirty="0"/>
          </a:p>
        </p:txBody>
      </p:sp>
    </p:spTree>
    <p:extLst>
      <p:ext uri="{BB962C8B-B14F-4D97-AF65-F5344CB8AC3E}">
        <p14:creationId xmlns:p14="http://schemas.microsoft.com/office/powerpoint/2010/main" val="3060418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A032522-26D4-4DAF-9EF3-861004159ADA}"/>
              </a:ext>
            </a:extLst>
          </p:cNvPr>
          <p:cNvSpPr>
            <a:spLocks noGrp="1"/>
          </p:cNvSpPr>
          <p:nvPr>
            <p:ph idx="1"/>
          </p:nvPr>
        </p:nvSpPr>
        <p:spPr>
          <a:xfrm>
            <a:off x="838200" y="937409"/>
            <a:ext cx="10515600" cy="3445376"/>
          </a:xfrm>
          <a:ln w="22225">
            <a:solidFill>
              <a:srgbClr val="00B050"/>
            </a:solidFill>
          </a:ln>
        </p:spPr>
        <p:txBody>
          <a:bodyPr>
            <a:normAutofit/>
          </a:bodyPr>
          <a:lstStyle/>
          <a:p>
            <a:pPr marL="0" indent="0" algn="just" rtl="1">
              <a:lnSpc>
                <a:spcPct val="150000"/>
              </a:lnSpc>
              <a:spcAft>
                <a:spcPts val="1200"/>
              </a:spcAft>
              <a:buNone/>
            </a:pPr>
            <a:r>
              <a:rPr lang="ar-SA"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a:t>
            </a:r>
            <a:r>
              <a:rPr lang="ar-SA" b="1" dirty="0">
                <a:effectLst/>
                <a:latin typeface="Calibri" panose="020F0502020204030204" pitchFamily="34" charset="0"/>
                <a:ea typeface="Calibri" panose="020F0502020204030204" pitchFamily="34" charset="0"/>
                <a:cs typeface="Times New Roman" panose="02020603050405020304" pitchFamily="18" charset="0"/>
              </a:rPr>
              <a:t> </a:t>
            </a:r>
            <a:r>
              <a:rPr lang="ar-MA" dirty="0">
                <a:effectLst/>
                <a:latin typeface="Calibri" panose="020F0502020204030204" pitchFamily="34" charset="0"/>
                <a:ea typeface="SimSun" panose="02010600030101010101" pitchFamily="2" charset="-122"/>
              </a:rPr>
              <a:t>أفكار أفلاطون وأرسطو وديكارت وجون لوك يمكن أن نجد آثارها في أبحاث فونت وواتسون </a:t>
            </a:r>
            <a:r>
              <a:rPr lang="ar-MA" dirty="0" err="1">
                <a:effectLst/>
                <a:latin typeface="Calibri" panose="020F0502020204030204" pitchFamily="34" charset="0"/>
                <a:ea typeface="SimSun" panose="02010600030101010101" pitchFamily="2" charset="-122"/>
              </a:rPr>
              <a:t>وشومسكي</a:t>
            </a:r>
            <a:r>
              <a:rPr lang="ar-MA" dirty="0">
                <a:effectLst/>
                <a:latin typeface="Calibri" panose="020F0502020204030204" pitchFamily="34" charset="0"/>
                <a:ea typeface="SimSun" panose="02010600030101010101" pitchFamily="2" charset="-122"/>
              </a:rPr>
              <a:t> وسكينر. ويدعم هذا قول </a:t>
            </a:r>
            <a:r>
              <a:rPr lang="ar-MA" b="1" dirty="0" err="1">
                <a:effectLst/>
                <a:latin typeface="Calibri" panose="020F0502020204030204" pitchFamily="34" charset="0"/>
                <a:ea typeface="SimSun" panose="02010600030101010101" pitchFamily="2" charset="-122"/>
              </a:rPr>
              <a:t>إبنجهاوس</a:t>
            </a:r>
            <a:r>
              <a:rPr lang="fr-FR" dirty="0">
                <a:effectLst/>
                <a:latin typeface="Calibri" panose="020F0502020204030204" pitchFamily="34" charset="0"/>
                <a:ea typeface="SimSun" panose="02010600030101010101" pitchFamily="2" charset="-122"/>
              </a:rPr>
              <a:t>H. Ebbinghaus </a:t>
            </a:r>
            <a:r>
              <a:rPr lang="ar-MA" dirty="0">
                <a:effectLst/>
                <a:latin typeface="Calibri" panose="020F0502020204030204" pitchFamily="34" charset="0"/>
                <a:ea typeface="SimSun" panose="02010600030101010101" pitchFamily="2" charset="-122"/>
              </a:rPr>
              <a:t> علم النفس له ماض طويل وتاريخ قصير</a:t>
            </a:r>
            <a:r>
              <a:rPr lang="ar-MA" i="0" dirty="0">
                <a:solidFill>
                  <a:srgbClr val="000000"/>
                </a:solidFill>
                <a:effectLst/>
                <a:latin typeface="Calibri" panose="020F0502020204030204" pitchFamily="34" charset="0"/>
                <a:ea typeface="SimSun" panose="02010600030101010101" pitchFamily="2" charset="-122"/>
              </a:rPr>
              <a:t>. </a:t>
            </a:r>
            <a:r>
              <a:rPr lang="ar-MA" i="0" u="heavy" dirty="0">
                <a:solidFill>
                  <a:srgbClr val="000000"/>
                </a:solidFill>
                <a:effectLst/>
                <a:uFill>
                  <a:solidFill>
                    <a:srgbClr val="FF0000"/>
                  </a:solidFill>
                </a:uFill>
                <a:latin typeface="Calibri" panose="020F0502020204030204" pitchFamily="34" charset="0"/>
                <a:ea typeface="SimSun" panose="02010600030101010101" pitchFamily="2" charset="-122"/>
              </a:rPr>
              <a:t>لذلك </a:t>
            </a:r>
            <a:r>
              <a:rPr lang="ar-MA" b="1" i="0" u="heavy" dirty="0">
                <a:solidFill>
                  <a:srgbClr val="000000"/>
                </a:solidFill>
                <a:effectLst/>
                <a:uFill>
                  <a:solidFill>
                    <a:srgbClr val="FF0000"/>
                  </a:solidFill>
                </a:uFill>
                <a:latin typeface="Calibri" panose="020F0502020204030204" pitchFamily="34" charset="0"/>
                <a:ea typeface="SimSun" panose="02010600030101010101" pitchFamily="2" charset="-122"/>
              </a:rPr>
              <a:t>لا نستطيع فهم تطور التفكير في النفس</a:t>
            </a:r>
            <a:r>
              <a:rPr lang="ar-MA" i="0" dirty="0">
                <a:solidFill>
                  <a:srgbClr val="000000"/>
                </a:solidFill>
                <a:effectLst/>
                <a:latin typeface="Calibri" panose="020F0502020204030204" pitchFamily="34" charset="0"/>
                <a:ea typeface="SimSun" panose="02010600030101010101" pitchFamily="2" charset="-122"/>
              </a:rPr>
              <a:t> أو الروح من دون العودة إلى أصوله، ومن بينها الأصول الفلسفية.</a:t>
            </a:r>
            <a:endParaRPr lang="en-US" dirty="0">
              <a:effectLst/>
              <a:latin typeface="Times New Roman" panose="02020603050405020304" pitchFamily="18" charset="0"/>
              <a:ea typeface="SimSun" panose="02010600030101010101" pitchFamily="2" charset="-122"/>
            </a:endParaRPr>
          </a:p>
          <a:p>
            <a:pPr marL="0" indent="0" algn="just" rtl="1">
              <a:lnSpc>
                <a:spcPct val="100000"/>
              </a:lnSpc>
              <a:buNone/>
            </a:pPr>
            <a:endParaRPr lang="en-GB" sz="1600" dirty="0">
              <a:effectLst/>
              <a:latin typeface="Times New Roman" panose="02020603050405020304" pitchFamily="18" charset="0"/>
              <a:ea typeface="SimSun" panose="02010600030101010101" pitchFamily="2" charset="-122"/>
              <a:cs typeface="+mj-cs"/>
            </a:endParaRPr>
          </a:p>
        </p:txBody>
      </p:sp>
    </p:spTree>
    <p:extLst>
      <p:ext uri="{BB962C8B-B14F-4D97-AF65-F5344CB8AC3E}">
        <p14:creationId xmlns:p14="http://schemas.microsoft.com/office/powerpoint/2010/main" val="738812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40CD2D3-4A5B-4160-8F6D-CFED0A7D52E7}"/>
              </a:ext>
            </a:extLst>
          </p:cNvPr>
          <p:cNvSpPr>
            <a:spLocks noGrp="1"/>
          </p:cNvSpPr>
          <p:nvPr>
            <p:ph idx="1"/>
          </p:nvPr>
        </p:nvSpPr>
        <p:spPr>
          <a:xfrm>
            <a:off x="838200" y="1968751"/>
            <a:ext cx="10515600" cy="1127916"/>
          </a:xfrm>
          <a:ln w="22225">
            <a:solidFill>
              <a:srgbClr val="00B050"/>
            </a:solidFill>
          </a:ln>
        </p:spPr>
        <p:txBody>
          <a:bodyPr>
            <a:noAutofit/>
          </a:bodyPr>
          <a:lstStyle/>
          <a:p>
            <a:pPr marL="0" indent="0" algn="just" rtl="1">
              <a:lnSpc>
                <a:spcPct val="100000"/>
              </a:lnSpc>
              <a:buNone/>
            </a:pPr>
            <a:r>
              <a:rPr lang="ar-SA" sz="2800" b="1" dirty="0">
                <a:effectLst/>
                <a:latin typeface="Calibri" panose="020F0502020204030204" pitchFamily="34" charset="0"/>
                <a:ea typeface="SimSun" panose="02010600030101010101" pitchFamily="2" charset="-122"/>
                <a:cs typeface="Times New Roman" panose="02020603050405020304" pitchFamily="18" charset="0"/>
              </a:rPr>
              <a:t>أثارت</a:t>
            </a:r>
            <a:r>
              <a:rPr lang="ar-SA" sz="2800" dirty="0">
                <a:effectLst/>
                <a:latin typeface="Calibri" panose="020F0502020204030204" pitchFamily="34" charset="0"/>
                <a:ea typeface="SimSun" panose="02010600030101010101" pitchFamily="2" charset="-122"/>
                <a:cs typeface="Times New Roman" panose="02020603050405020304" pitchFamily="18" charset="0"/>
              </a:rPr>
              <a:t> الروح أو النفس اهتمام الإنسان منذ أن بدأ التمييز بين الروح والجسد</a:t>
            </a:r>
            <a:r>
              <a:rPr lang="ar-EG" sz="2800" dirty="0">
                <a:effectLst/>
                <a:latin typeface="Calibri" panose="020F0502020204030204" pitchFamily="34" charset="0"/>
                <a:ea typeface="SimSun" panose="02010600030101010101" pitchFamily="2" charset="-122"/>
                <a:cs typeface="Times New Roman" panose="02020603050405020304" pitchFamily="18" charset="0"/>
              </a:rPr>
              <a:t>. </a:t>
            </a:r>
            <a:r>
              <a:rPr lang="ar-MA" sz="2800" dirty="0">
                <a:effectLst/>
                <a:latin typeface="Calibri" panose="020F0502020204030204" pitchFamily="34" charset="0"/>
                <a:ea typeface="SimSun" panose="02010600030101010101" pitchFamily="2" charset="-122"/>
                <a:cs typeface="Times New Roman" panose="02020603050405020304" pitchFamily="18" charset="0"/>
              </a:rPr>
              <a:t>وقد</a:t>
            </a:r>
            <a:r>
              <a:rPr lang="ar-SA" sz="2800" dirty="0">
                <a:effectLst/>
                <a:latin typeface="Calibri" panose="020F0502020204030204" pitchFamily="34" charset="0"/>
                <a:ea typeface="SimSun" panose="02010600030101010101" pitchFamily="2" charset="-122"/>
                <a:cs typeface="Times New Roman" panose="02020603050405020304" pitchFamily="18" charset="0"/>
              </a:rPr>
              <a:t> أفضى هذا إلى </a:t>
            </a:r>
            <a:r>
              <a:rPr lang="ar-SA" sz="2800" u="heavy"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ظهور</a:t>
            </a:r>
            <a:r>
              <a:rPr lang="ar-MA" sz="2800" u="heavy"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 النزعة</a:t>
            </a:r>
            <a:r>
              <a:rPr lang="ar-SA" sz="2800" u="heavy"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 </a:t>
            </a:r>
            <a:r>
              <a:rPr lang="ar-SA" sz="2800" b="1" u="heavy"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الثنائية</a:t>
            </a:r>
            <a:r>
              <a:rPr lang="ar-SA" sz="2800" u="heavy"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 </a:t>
            </a:r>
            <a:r>
              <a:rPr lang="en-US" sz="2800" u="heavy"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Dualism</a:t>
            </a:r>
            <a:r>
              <a:rPr lang="en-US" sz="2800" dirty="0">
                <a:effectLst/>
                <a:latin typeface="Times New Roman" panose="02020603050405020304" pitchFamily="18" charset="0"/>
                <a:ea typeface="SimSun" panose="02010600030101010101" pitchFamily="2" charset="-122"/>
              </a:rPr>
              <a:t> </a:t>
            </a:r>
            <a:r>
              <a:rPr lang="ar-EG" sz="2800" dirty="0">
                <a:effectLst/>
                <a:latin typeface="Times New Roman" panose="02020603050405020304" pitchFamily="18" charset="0"/>
                <a:ea typeface="SimSun" panose="02010600030101010101" pitchFamily="2" charset="-122"/>
              </a:rPr>
              <a:t> (</a:t>
            </a:r>
            <a:r>
              <a:rPr lang="ar-SA" sz="2800" dirty="0">
                <a:effectLst/>
                <a:latin typeface="Times New Roman" panose="02020603050405020304" pitchFamily="18" charset="0"/>
                <a:ea typeface="SimSun" panose="02010600030101010101" pitchFamily="2" charset="-122"/>
              </a:rPr>
              <a:t>جسد-روح</a:t>
            </a:r>
            <a:r>
              <a:rPr lang="ar-EG" sz="2800" dirty="0">
                <a:effectLst/>
                <a:latin typeface="Times New Roman" panose="02020603050405020304" pitchFamily="18" charset="0"/>
                <a:ea typeface="SimSun" panose="02010600030101010101" pitchFamily="2" charset="-122"/>
              </a:rPr>
              <a:t>)</a:t>
            </a:r>
            <a:r>
              <a:rPr lang="ar-MA" sz="2800" dirty="0">
                <a:effectLst/>
                <a:latin typeface="Calibri" panose="020F0502020204030204" pitchFamily="34" charset="0"/>
                <a:ea typeface="SimSun" panose="02010600030101010101" pitchFamily="2" charset="-122"/>
              </a:rPr>
              <a:t>.</a:t>
            </a:r>
            <a:endParaRPr lang="en-US" sz="2400" dirty="0">
              <a:effectLst/>
              <a:latin typeface="Times New Roman" panose="02020603050405020304" pitchFamily="18" charset="0"/>
              <a:ea typeface="SimSun" panose="02010600030101010101" pitchFamily="2" charset="-122"/>
            </a:endParaRPr>
          </a:p>
          <a:p>
            <a:pPr marL="0" indent="0" algn="just" rtl="1">
              <a:lnSpc>
                <a:spcPct val="100000"/>
              </a:lnSpc>
              <a:buNone/>
            </a:pPr>
            <a:endParaRPr lang="en-GB" dirty="0">
              <a:effectLst/>
              <a:latin typeface="Times New Roman" panose="02020603050405020304" pitchFamily="18" charset="0"/>
              <a:ea typeface="SimSun" panose="02010600030101010101" pitchFamily="2" charset="-122"/>
            </a:endParaRPr>
          </a:p>
        </p:txBody>
      </p:sp>
      <p:sp>
        <p:nvSpPr>
          <p:cNvPr id="4" name="Titre 1">
            <a:extLst>
              <a:ext uri="{FF2B5EF4-FFF2-40B4-BE49-F238E27FC236}">
                <a16:creationId xmlns:a16="http://schemas.microsoft.com/office/drawing/2014/main" id="{E8074017-57C7-4955-AA7D-A2A297078BDB}"/>
              </a:ext>
            </a:extLst>
          </p:cNvPr>
          <p:cNvSpPr txBox="1">
            <a:spLocks/>
          </p:cNvSpPr>
          <p:nvPr/>
        </p:nvSpPr>
        <p:spPr>
          <a:xfrm>
            <a:off x="838200" y="775342"/>
            <a:ext cx="10416208" cy="736133"/>
          </a:xfrm>
          <a:prstGeom prst="rect">
            <a:avLst/>
          </a:prstGeom>
          <a:ln w="22225">
            <a:solidFill>
              <a:srgbClr val="FF00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MA" sz="3200" b="1" dirty="0">
                <a:effectLst/>
                <a:latin typeface="Calibri" panose="020F0502020204030204" pitchFamily="34" charset="0"/>
                <a:ea typeface="SimSun" panose="02010600030101010101" pitchFamily="2" charset="-122"/>
                <a:cs typeface="Times New Roman" panose="02020603050405020304" pitchFamily="18" charset="0"/>
              </a:rPr>
              <a:t>1-1-الفلسفة اليـــــــــوناني</a:t>
            </a:r>
            <a:r>
              <a:rPr lang="ar-EG" sz="3200" b="1" dirty="0">
                <a:effectLst/>
                <a:latin typeface="Calibri" panose="020F0502020204030204" pitchFamily="34" charset="0"/>
                <a:ea typeface="SimSun" panose="02010600030101010101" pitchFamily="2" charset="-122"/>
                <a:cs typeface="Times New Roman" panose="02020603050405020304" pitchFamily="18" charset="0"/>
              </a:rPr>
              <a:t>ة</a:t>
            </a:r>
            <a:r>
              <a:rPr lang="fr-FR" sz="3200" b="1" i="0" dirty="0">
                <a:solidFill>
                  <a:srgbClr val="000000"/>
                </a:solidFill>
                <a:effectLst/>
                <a:latin typeface="Calibri" panose="020F0502020204030204" pitchFamily="34" charset="0"/>
                <a:ea typeface="SimSun" panose="02010600030101010101" pitchFamily="2" charset="-122"/>
              </a:rPr>
              <a:t>Greek </a:t>
            </a:r>
            <a:r>
              <a:rPr lang="fr-FR" sz="3200" b="1" i="0" dirty="0" err="1">
                <a:solidFill>
                  <a:srgbClr val="000000"/>
                </a:solidFill>
                <a:effectLst/>
                <a:latin typeface="Calibri" panose="020F0502020204030204" pitchFamily="34" charset="0"/>
                <a:ea typeface="SimSun" panose="02010600030101010101" pitchFamily="2" charset="-122"/>
              </a:rPr>
              <a:t>philosophy</a:t>
            </a:r>
            <a:r>
              <a:rPr lang="fr-FR" sz="3200" b="1" i="0" dirty="0">
                <a:solidFill>
                  <a:srgbClr val="000000"/>
                </a:solidFill>
                <a:effectLst/>
                <a:latin typeface="Calibri" panose="020F0502020204030204" pitchFamily="34" charset="0"/>
                <a:ea typeface="SimSun" panose="02010600030101010101" pitchFamily="2" charset="-122"/>
              </a:rPr>
              <a:t> </a:t>
            </a:r>
            <a:r>
              <a:rPr lang="ar-EG" sz="3200" b="1" dirty="0">
                <a:effectLst/>
                <a:latin typeface="Calibri" panose="020F0502020204030204" pitchFamily="34" charset="0"/>
                <a:ea typeface="SimSun" panose="02010600030101010101" pitchFamily="2" charset="-122"/>
                <a:cs typeface="Times New Roman" panose="02020603050405020304" pitchFamily="18" charset="0"/>
              </a:rPr>
              <a:t> </a:t>
            </a:r>
            <a:endParaRPr lang="en-GB" sz="3200" b="1" dirty="0"/>
          </a:p>
        </p:txBody>
      </p:sp>
      <p:sp>
        <p:nvSpPr>
          <p:cNvPr id="5" name="Espace réservé du contenu 2">
            <a:extLst>
              <a:ext uri="{FF2B5EF4-FFF2-40B4-BE49-F238E27FC236}">
                <a16:creationId xmlns:a16="http://schemas.microsoft.com/office/drawing/2014/main" id="{CD737F6F-A1EE-4D7E-9B9E-539FBC2B5E32}"/>
              </a:ext>
            </a:extLst>
          </p:cNvPr>
          <p:cNvSpPr txBox="1">
            <a:spLocks/>
          </p:cNvSpPr>
          <p:nvPr/>
        </p:nvSpPr>
        <p:spPr>
          <a:xfrm>
            <a:off x="838200" y="3275849"/>
            <a:ext cx="10515600" cy="1588144"/>
          </a:xfrm>
          <a:prstGeom prst="rect">
            <a:avLst/>
          </a:prstGeom>
          <a:ln w="22225">
            <a:solidFill>
              <a:srgbClr val="00B050"/>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a:lnSpc>
                <a:spcPct val="100000"/>
              </a:lnSpc>
              <a:buFont typeface="Arial" panose="020B0604020202020204" pitchFamily="34" charset="0"/>
              <a:buNone/>
            </a:pPr>
            <a:r>
              <a:rPr lang="ar-SA" b="1" dirty="0">
                <a:solidFill>
                  <a:srgbClr val="00B050"/>
                </a:solidFill>
                <a:latin typeface="Calibri" panose="020F0502020204030204" pitchFamily="34" charset="0"/>
                <a:ea typeface="Calibri" panose="020F0502020204030204" pitchFamily="34" charset="0"/>
                <a:cs typeface="Times New Roman" panose="02020603050405020304" pitchFamily="18" charset="0"/>
              </a:rPr>
              <a:t>◄ </a:t>
            </a:r>
            <a:r>
              <a:rPr lang="ar-MA" dirty="0">
                <a:latin typeface="Calibri" panose="020F0502020204030204" pitchFamily="34" charset="0"/>
                <a:ea typeface="SimSun" panose="02010600030101010101" pitchFamily="2" charset="-122"/>
              </a:rPr>
              <a:t>ميز </a:t>
            </a:r>
            <a:r>
              <a:rPr lang="ar-MA" b="1" dirty="0">
                <a:uFill>
                  <a:solidFill>
                    <a:srgbClr val="FF0000"/>
                  </a:solidFill>
                </a:uFill>
                <a:latin typeface="Calibri" panose="020F0502020204030204" pitchFamily="34" charset="0"/>
                <a:ea typeface="SimSun" panose="02010600030101010101" pitchFamily="2" charset="-122"/>
              </a:rPr>
              <a:t>فيتاغورس </a:t>
            </a:r>
            <a:r>
              <a:rPr lang="es-ES" dirty="0">
                <a:latin typeface="Calibri" panose="020F0502020204030204" pitchFamily="34" charset="0"/>
                <a:ea typeface="SimSun" panose="02010600030101010101" pitchFamily="2" charset="-122"/>
              </a:rPr>
              <a:t>(580–500 B.C.) </a:t>
            </a:r>
            <a:r>
              <a:rPr lang="fr-FR" b="1" dirty="0" err="1">
                <a:solidFill>
                  <a:srgbClr val="000000"/>
                </a:solidFill>
                <a:uFill>
                  <a:solidFill>
                    <a:srgbClr val="FF0000"/>
                  </a:solidFill>
                </a:uFill>
                <a:latin typeface="Calibri" panose="020F0502020204030204" pitchFamily="34" charset="0"/>
                <a:ea typeface="SimSun" panose="02010600030101010101" pitchFamily="2" charset="-122"/>
              </a:rPr>
              <a:t>Pythagoras</a:t>
            </a:r>
            <a:r>
              <a:rPr lang="fr-FR" b="1" dirty="0">
                <a:solidFill>
                  <a:srgbClr val="000000"/>
                </a:solidFill>
                <a:uFill>
                  <a:solidFill>
                    <a:srgbClr val="FF0000"/>
                  </a:solidFill>
                </a:uFill>
                <a:latin typeface="Calibri" panose="020F0502020204030204" pitchFamily="34" charset="0"/>
                <a:ea typeface="SimSun" panose="02010600030101010101" pitchFamily="2" charset="-122"/>
              </a:rPr>
              <a:t> </a:t>
            </a:r>
            <a:r>
              <a:rPr lang="ar-EG" b="1" dirty="0">
                <a:solidFill>
                  <a:srgbClr val="000000"/>
                </a:solidFill>
                <a:uFill>
                  <a:solidFill>
                    <a:srgbClr val="FF0000"/>
                  </a:solidFill>
                </a:uFill>
                <a:latin typeface="Calibri" panose="020F0502020204030204" pitchFamily="34" charset="0"/>
                <a:ea typeface="SimSun" panose="02010600030101010101" pitchFamily="2" charset="-122"/>
              </a:rPr>
              <a:t> </a:t>
            </a:r>
            <a:r>
              <a:rPr lang="ar-MA" dirty="0">
                <a:latin typeface="Calibri" panose="020F0502020204030204" pitchFamily="34" charset="0"/>
                <a:ea typeface="SimSun" panose="02010600030101010101" pitchFamily="2" charset="-122"/>
              </a:rPr>
              <a:t>بين </a:t>
            </a:r>
            <a:r>
              <a:rPr lang="ar-MA" b="1" dirty="0">
                <a:latin typeface="Calibri" panose="020F0502020204030204" pitchFamily="34" charset="0"/>
                <a:ea typeface="SimSun" panose="02010600030101010101" pitchFamily="2" charset="-122"/>
              </a:rPr>
              <a:t>الروح والجسد</a:t>
            </a:r>
            <a:r>
              <a:rPr lang="ar-MA" dirty="0">
                <a:latin typeface="Calibri" panose="020F0502020204030204" pitchFamily="34" charset="0"/>
                <a:ea typeface="SimSun" panose="02010600030101010101" pitchFamily="2" charset="-122"/>
              </a:rPr>
              <a:t>، ورأى أن </a:t>
            </a:r>
            <a:r>
              <a:rPr lang="ar-MA" b="1" dirty="0">
                <a:latin typeface="Calibri" panose="020F0502020204030204" pitchFamily="34" charset="0"/>
                <a:ea typeface="SimSun" panose="02010600030101010101" pitchFamily="2" charset="-122"/>
              </a:rPr>
              <a:t>الروح يمكن أن توجد في غياب الجسد</a:t>
            </a:r>
            <a:r>
              <a:rPr lang="ar-MA" dirty="0">
                <a:latin typeface="Calibri" panose="020F0502020204030204" pitchFamily="34" charset="0"/>
                <a:ea typeface="SimSun" panose="02010600030101010101" pitchFamily="2" charset="-122"/>
              </a:rPr>
              <a:t>، واعتبر هذا الأخير بمثابة سجن للنفس، لذلك دعا إلى </a:t>
            </a:r>
            <a:r>
              <a:rPr lang="ar-MA" b="1" u="heavy" dirty="0">
                <a:uFill>
                  <a:solidFill>
                    <a:srgbClr val="FF0000"/>
                  </a:solidFill>
                </a:uFill>
                <a:latin typeface="Calibri" panose="020F0502020204030204" pitchFamily="34" charset="0"/>
                <a:ea typeface="SimSun" panose="02010600030101010101" pitchFamily="2" charset="-122"/>
              </a:rPr>
              <a:t>تطهيرها</a:t>
            </a:r>
            <a:r>
              <a:rPr lang="fr-FR" u="heavy" dirty="0">
                <a:uFill>
                  <a:solidFill>
                    <a:srgbClr val="FF0000"/>
                  </a:solidFill>
                </a:uFill>
                <a:latin typeface="Calibri" panose="020F0502020204030204" pitchFamily="34" charset="0"/>
                <a:ea typeface="SimSun" panose="02010600030101010101" pitchFamily="2" charset="-122"/>
              </a:rPr>
              <a:t>Catharsis</a:t>
            </a:r>
            <a:r>
              <a:rPr lang="fr-FR" dirty="0">
                <a:latin typeface="Calibri" panose="020F0502020204030204" pitchFamily="34" charset="0"/>
                <a:ea typeface="SimSun" panose="02010600030101010101" pitchFamily="2" charset="-122"/>
              </a:rPr>
              <a:t> </a:t>
            </a:r>
            <a:r>
              <a:rPr lang="ar-MA" dirty="0">
                <a:latin typeface="Calibri" panose="020F0502020204030204" pitchFamily="34" charset="0"/>
                <a:ea typeface="SimSun" panose="02010600030101010101" pitchFamily="2" charset="-122"/>
              </a:rPr>
              <a:t> من خلال الحمية والامتناع عن الجنس لكي تبلغ الحقيقة.</a:t>
            </a:r>
            <a:endParaRPr lang="en-US" sz="2400" dirty="0">
              <a:latin typeface="Times New Roman" panose="02020603050405020304" pitchFamily="18" charset="0"/>
              <a:ea typeface="SimSun" panose="02010600030101010101" pitchFamily="2" charset="-122"/>
            </a:endParaRPr>
          </a:p>
          <a:p>
            <a:pPr marL="0" indent="0" algn="just" rtl="1">
              <a:lnSpc>
                <a:spcPct val="100000"/>
              </a:lnSpc>
              <a:buFont typeface="Arial" panose="020B0604020202020204" pitchFamily="34" charset="0"/>
              <a:buNone/>
            </a:pPr>
            <a:endParaRPr lang="en-GB" dirty="0">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2102606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B1460BC-9FBA-4582-87C1-35F9AD30828B}"/>
              </a:ext>
            </a:extLst>
          </p:cNvPr>
          <p:cNvSpPr>
            <a:spLocks noGrp="1"/>
          </p:cNvSpPr>
          <p:nvPr>
            <p:ph idx="1"/>
          </p:nvPr>
        </p:nvSpPr>
        <p:spPr>
          <a:xfrm>
            <a:off x="845489" y="1028442"/>
            <a:ext cx="10515600" cy="2075908"/>
          </a:xfrm>
          <a:ln w="22225">
            <a:solidFill>
              <a:srgbClr val="00B050"/>
            </a:solidFill>
          </a:ln>
        </p:spPr>
        <p:txBody>
          <a:bodyPr>
            <a:normAutofit/>
          </a:bodyPr>
          <a:lstStyle/>
          <a:p>
            <a:pPr marL="0" indent="0" algn="just" rtl="1">
              <a:lnSpc>
                <a:spcPct val="160000"/>
              </a:lnSpc>
              <a:buNone/>
            </a:pPr>
            <a:r>
              <a:rPr kumimoji="0" lang="ar-SA" sz="2800" b="1"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lang="ar-MA" sz="2800" dirty="0">
                <a:effectLst/>
                <a:latin typeface="Calibri" panose="020F0502020204030204" pitchFamily="34" charset="0"/>
                <a:ea typeface="SimSun" panose="02010600030101010101" pitchFamily="2" charset="-122"/>
                <a:cs typeface="Times New Roman" panose="02020603050405020304" pitchFamily="18" charset="0"/>
              </a:rPr>
              <a:t>تبنى </a:t>
            </a:r>
            <a:r>
              <a:rPr lang="ar-MA" sz="2800" b="1"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سقراط</a:t>
            </a:r>
            <a:r>
              <a:rPr lang="fr-FR" sz="2800"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 </a:t>
            </a:r>
            <a:r>
              <a:rPr lang="es-ES" sz="2800"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(469–399 B.C.)</a:t>
            </a:r>
            <a:r>
              <a:rPr kumimoji="0" lang="fr-FR" sz="2800" b="0" i="0" strike="noStrike" kern="1200" cap="none" spc="0" normalizeH="0" baseline="0" noProof="0" dirty="0">
                <a:ln>
                  <a:noFill/>
                </a:ln>
                <a:solidFill>
                  <a:srgbClr val="000000"/>
                </a:solidFill>
                <a:effectLst/>
                <a:uLnTx/>
                <a:uFill>
                  <a:solidFill>
                    <a:srgbClr val="FF0000"/>
                  </a:solidFill>
                </a:uFill>
                <a:latin typeface="Calibri" panose="020F0502020204030204" pitchFamily="34" charset="0"/>
                <a:ea typeface="SimSun" panose="02010600030101010101" pitchFamily="2" charset="-122"/>
                <a:cs typeface="+mn-cs"/>
              </a:rPr>
              <a:t> Socrates</a:t>
            </a:r>
            <a:r>
              <a:rPr lang="es-ES" sz="2800" dirty="0">
                <a:effectLst/>
                <a:latin typeface="Times New Roman" panose="02020603050405020304" pitchFamily="18" charset="0"/>
                <a:ea typeface="SimSun" panose="02010600030101010101" pitchFamily="2" charset="-122"/>
              </a:rPr>
              <a:t> </a:t>
            </a:r>
            <a:r>
              <a:rPr lang="ar-MA" sz="2800" dirty="0">
                <a:effectLst/>
                <a:latin typeface="Calibri" panose="020F0502020204030204" pitchFamily="34" charset="0"/>
                <a:ea typeface="SimSun" panose="02010600030101010101" pitchFamily="2" charset="-122"/>
                <a:cs typeface="Times New Roman" panose="02020603050405020304" pitchFamily="18" charset="0"/>
              </a:rPr>
              <a:t>النزعة الثنائية أيضا، واعتبر أن غاية الإنسان هي أن يسعى إلى </a:t>
            </a:r>
            <a:r>
              <a:rPr lang="ar-MA" sz="2800" b="1" u="heavy"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انفصال الروح عن الجسد</a:t>
            </a:r>
            <a:r>
              <a:rPr lang="ar-MA" sz="2800" dirty="0">
                <a:effectLst/>
                <a:latin typeface="Calibri" panose="020F0502020204030204" pitchFamily="34" charset="0"/>
                <a:ea typeface="SimSun" panose="02010600030101010101" pitchFamily="2" charset="-122"/>
                <a:cs typeface="Times New Roman" panose="02020603050405020304" pitchFamily="18" charset="0"/>
              </a:rPr>
              <a:t> (وقال بأن الفيلسوف لا ينبغي أن يخشى الموت مادام يسعى إلى </a:t>
            </a:r>
            <a:r>
              <a:rPr lang="ar-MA" sz="2800" b="1" dirty="0">
                <a:effectLst/>
                <a:latin typeface="Calibri" panose="020F0502020204030204" pitchFamily="34" charset="0"/>
                <a:ea typeface="SimSun" panose="02010600030101010101" pitchFamily="2" charset="-122"/>
                <a:cs typeface="Times New Roman" panose="02020603050405020304" pitchFamily="18" charset="0"/>
              </a:rPr>
              <a:t>انفصال روح</a:t>
            </a:r>
            <a:r>
              <a:rPr lang="ar-EG" sz="2800" b="1" dirty="0">
                <a:effectLst/>
                <a:latin typeface="Calibri" panose="020F0502020204030204" pitchFamily="34" charset="0"/>
                <a:ea typeface="SimSun" panose="02010600030101010101" pitchFamily="2" charset="-122"/>
                <a:cs typeface="Times New Roman" panose="02020603050405020304" pitchFamily="18" charset="0"/>
              </a:rPr>
              <a:t>ه</a:t>
            </a:r>
            <a:r>
              <a:rPr lang="ar-MA" sz="2800" b="1" dirty="0">
                <a:effectLst/>
                <a:latin typeface="Calibri" panose="020F0502020204030204" pitchFamily="34" charset="0"/>
                <a:ea typeface="SimSun" panose="02010600030101010101" pitchFamily="2" charset="-122"/>
                <a:cs typeface="Times New Roman" panose="02020603050405020304" pitchFamily="18" charset="0"/>
              </a:rPr>
              <a:t> عن جسد</a:t>
            </a:r>
            <a:r>
              <a:rPr lang="ar-EG" b="1" dirty="0">
                <a:latin typeface="Calibri" panose="020F0502020204030204" pitchFamily="34" charset="0"/>
                <a:ea typeface="SimSun" panose="02010600030101010101" pitchFamily="2" charset="-122"/>
                <a:cs typeface="Times New Roman" panose="02020603050405020304" pitchFamily="18" charset="0"/>
              </a:rPr>
              <a:t>ه</a:t>
            </a:r>
            <a:r>
              <a:rPr lang="ar-MA" sz="2800" dirty="0">
                <a:effectLst/>
                <a:latin typeface="Calibri" panose="020F0502020204030204" pitchFamily="34" charset="0"/>
                <a:ea typeface="SimSun" panose="02010600030101010101" pitchFamily="2" charset="-122"/>
                <a:cs typeface="Times New Roman" panose="02020603050405020304" pitchFamily="18" charset="0"/>
              </a:rPr>
              <a:t>). </a:t>
            </a:r>
            <a:endParaRPr lang="en-GB" sz="2400" dirty="0"/>
          </a:p>
        </p:txBody>
      </p:sp>
      <p:sp>
        <p:nvSpPr>
          <p:cNvPr id="5" name="Espace réservé du contenu 2">
            <a:extLst>
              <a:ext uri="{FF2B5EF4-FFF2-40B4-BE49-F238E27FC236}">
                <a16:creationId xmlns:a16="http://schemas.microsoft.com/office/drawing/2014/main" id="{E776AADD-04A9-456C-92FB-84051342A816}"/>
              </a:ext>
            </a:extLst>
          </p:cNvPr>
          <p:cNvSpPr txBox="1">
            <a:spLocks/>
          </p:cNvSpPr>
          <p:nvPr/>
        </p:nvSpPr>
        <p:spPr>
          <a:xfrm>
            <a:off x="845489" y="3301011"/>
            <a:ext cx="10515600" cy="1886739"/>
          </a:xfrm>
          <a:prstGeom prst="rect">
            <a:avLst/>
          </a:prstGeom>
          <a:ln w="22225">
            <a:solidFill>
              <a:srgbClr val="00B05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a:buNone/>
              <a:tabLst>
                <a:tab pos="4606925" algn="l"/>
              </a:tabLst>
            </a:pPr>
            <a:r>
              <a:rPr kumimoji="0" lang="ar-SA" sz="2800" b="1"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lang="ar-MA" sz="2800" u="heavy" dirty="0">
                <a:effectLst/>
                <a:uFill>
                  <a:solidFill>
                    <a:srgbClr val="FF0000"/>
                  </a:solidFill>
                </a:uFill>
                <a:latin typeface="Calibri" panose="020F0502020204030204" pitchFamily="34" charset="0"/>
                <a:ea typeface="SimSun" panose="02010600030101010101" pitchFamily="2" charset="-122"/>
              </a:rPr>
              <a:t>رأى </a:t>
            </a:r>
            <a:r>
              <a:rPr lang="ar-MA" sz="2800" b="1" u="heavy" dirty="0">
                <a:effectLst/>
                <a:uFill>
                  <a:solidFill>
                    <a:srgbClr val="FF0000"/>
                  </a:solidFill>
                </a:uFill>
                <a:latin typeface="Calibri" panose="020F0502020204030204" pitchFamily="34" charset="0"/>
                <a:ea typeface="SimSun" panose="02010600030101010101" pitchFamily="2" charset="-122"/>
              </a:rPr>
              <a:t>أفلاطون</a:t>
            </a:r>
            <a:r>
              <a:rPr lang="ar-MA" sz="2800" u="heavy" dirty="0">
                <a:effectLst/>
                <a:uFill>
                  <a:solidFill>
                    <a:srgbClr val="FF0000"/>
                  </a:solidFill>
                </a:uFill>
                <a:latin typeface="Calibri" panose="020F0502020204030204" pitchFamily="34" charset="0"/>
                <a:ea typeface="SimSun" panose="02010600030101010101" pitchFamily="2" charset="-122"/>
              </a:rPr>
              <a:t> </a:t>
            </a:r>
            <a:r>
              <a:rPr lang="fr-FR" sz="2800" i="0" u="heavy" dirty="0">
                <a:solidFill>
                  <a:srgbClr val="000000"/>
                </a:solidFill>
                <a:effectLst/>
                <a:uFill>
                  <a:solidFill>
                    <a:srgbClr val="FF0000"/>
                  </a:solidFill>
                </a:uFill>
                <a:latin typeface="Calibri" panose="020F0502020204030204" pitchFamily="34" charset="0"/>
                <a:ea typeface="SimSun" panose="02010600030101010101" pitchFamily="2" charset="-122"/>
              </a:rPr>
              <a:t>Platon</a:t>
            </a:r>
            <a:r>
              <a:rPr lang="ar-SA" sz="2800" i="0" dirty="0">
                <a:solidFill>
                  <a:srgbClr val="000000"/>
                </a:solidFill>
                <a:effectLst/>
                <a:latin typeface="Calibri" panose="020F0502020204030204" pitchFamily="34" charset="0"/>
                <a:ea typeface="SimSun" panose="02010600030101010101" pitchFamily="2" charset="-122"/>
              </a:rPr>
              <a:t> (427 ق م – 347 ق م)</a:t>
            </a:r>
            <a:r>
              <a:rPr lang="ar-MA" sz="2800" i="0" dirty="0">
                <a:solidFill>
                  <a:srgbClr val="000000"/>
                </a:solidFill>
                <a:effectLst/>
                <a:latin typeface="Calibri" panose="020F0502020204030204" pitchFamily="34" charset="0"/>
                <a:ea typeface="SimSun" panose="02010600030101010101" pitchFamily="2" charset="-122"/>
              </a:rPr>
              <a:t> </a:t>
            </a:r>
            <a:r>
              <a:rPr lang="ar-SA" sz="2800" i="0" dirty="0">
                <a:solidFill>
                  <a:srgbClr val="000000"/>
                </a:solidFill>
                <a:effectLst/>
                <a:latin typeface="Calibri" panose="020F0502020204030204" pitchFamily="34" charset="0"/>
                <a:ea typeface="SimSun" panose="02010600030101010101" pitchFamily="2" charset="-122"/>
              </a:rPr>
              <a:t>أن </a:t>
            </a:r>
            <a:r>
              <a:rPr lang="ar-SA" sz="2800" b="1" i="0" u="heavy" dirty="0">
                <a:solidFill>
                  <a:srgbClr val="000000"/>
                </a:solidFill>
                <a:effectLst/>
                <a:uFill>
                  <a:solidFill>
                    <a:srgbClr val="FF0000"/>
                  </a:solidFill>
                </a:uFill>
                <a:latin typeface="Calibri" panose="020F0502020204030204" pitchFamily="34" charset="0"/>
                <a:ea typeface="SimSun" panose="02010600030101010101" pitchFamily="2" charset="-122"/>
              </a:rPr>
              <a:t>الروح والجسد جوهران مختلفان</a:t>
            </a:r>
            <a:r>
              <a:rPr lang="ar-SA" sz="2800" i="0" dirty="0">
                <a:solidFill>
                  <a:srgbClr val="000000"/>
                </a:solidFill>
                <a:effectLst/>
                <a:latin typeface="Calibri" panose="020F0502020204030204" pitchFamily="34" charset="0"/>
                <a:ea typeface="SimSun" panose="02010600030101010101" pitchFamily="2" charset="-122"/>
              </a:rPr>
              <a:t> (الروح إلهية بطبيعتها، وتنزل من السماء وتتحد بالجسد لكي تتطهر، وإن لم تتطهر تماما </a:t>
            </a:r>
            <a:r>
              <a:rPr lang="ar-MA" sz="2800" i="0" dirty="0">
                <a:solidFill>
                  <a:srgbClr val="000000"/>
                </a:solidFill>
                <a:effectLst/>
                <a:latin typeface="Calibri" panose="020F0502020204030204" pitchFamily="34" charset="0"/>
                <a:ea typeface="SimSun" panose="02010600030101010101" pitchFamily="2" charset="-122"/>
              </a:rPr>
              <a:t>فهي </a:t>
            </a:r>
            <a:r>
              <a:rPr lang="ar-SA" sz="2800" i="0" dirty="0">
                <a:solidFill>
                  <a:srgbClr val="000000"/>
                </a:solidFill>
                <a:effectLst/>
                <a:latin typeface="Calibri" panose="020F0502020204030204" pitchFamily="34" charset="0"/>
                <a:ea typeface="SimSun" panose="02010600030101010101" pitchFamily="2" charset="-122"/>
              </a:rPr>
              <a:t>تخضع لدروة تناسخ </a:t>
            </a:r>
            <a:r>
              <a:rPr lang="fr-FR" sz="2800" i="0" dirty="0" err="1">
                <a:solidFill>
                  <a:srgbClr val="000000"/>
                </a:solidFill>
                <a:effectLst/>
                <a:latin typeface="Calibri" panose="020F0502020204030204" pitchFamily="34" charset="0"/>
                <a:ea typeface="SimSun" panose="02010600030101010101" pitchFamily="2" charset="-122"/>
              </a:rPr>
              <a:t>reincarnation</a:t>
            </a:r>
            <a:r>
              <a:rPr lang="ar-SA" sz="2800" i="0" dirty="0">
                <a:solidFill>
                  <a:srgbClr val="000000"/>
                </a:solidFill>
                <a:effectLst/>
                <a:latin typeface="Calibri" panose="020F0502020204030204" pitchFamily="34" charset="0"/>
                <a:ea typeface="SimSun" panose="02010600030101010101" pitchFamily="2" charset="-122"/>
              </a:rPr>
              <a:t>). </a:t>
            </a:r>
            <a:r>
              <a:rPr lang="fr-FR" sz="2800" i="0" dirty="0">
                <a:solidFill>
                  <a:srgbClr val="000000"/>
                </a:solidFill>
                <a:effectLst/>
                <a:latin typeface="Arial" panose="020B0604020202020204" pitchFamily="34" charset="0"/>
                <a:ea typeface="SimSun" panose="02010600030101010101" pitchFamily="2" charset="-122"/>
              </a:rPr>
              <a:t>و</a:t>
            </a:r>
            <a:r>
              <a:rPr lang="ar-MA" sz="2800" i="0" dirty="0">
                <a:solidFill>
                  <a:srgbClr val="000000"/>
                </a:solidFill>
                <a:effectLst/>
                <a:latin typeface="Calibri" panose="020F0502020204030204" pitchFamily="34" charset="0"/>
                <a:ea typeface="SimSun" panose="02010600030101010101" pitchFamily="2" charset="-122"/>
              </a:rPr>
              <a:t>قال أيضا بأن </a:t>
            </a:r>
            <a:r>
              <a:rPr lang="ar-MA" sz="2800" i="0" u="heavy" dirty="0">
                <a:solidFill>
                  <a:srgbClr val="000000"/>
                </a:solidFill>
                <a:effectLst/>
                <a:uFill>
                  <a:solidFill>
                    <a:srgbClr val="FF0000"/>
                  </a:solidFill>
                </a:uFill>
                <a:latin typeface="Calibri" panose="020F0502020204030204" pitchFamily="34" charset="0"/>
                <a:ea typeface="SimSun" panose="02010600030101010101" pitchFamily="2" charset="-122"/>
              </a:rPr>
              <a:t>الروح يمكن أن توجد في غياب الجسد</a:t>
            </a:r>
            <a:r>
              <a:rPr lang="ar-MA" sz="2800" i="0" dirty="0">
                <a:solidFill>
                  <a:srgbClr val="000000"/>
                </a:solidFill>
                <a:effectLst/>
                <a:latin typeface="Calibri" panose="020F0502020204030204" pitchFamily="34" charset="0"/>
                <a:ea typeface="SimSun" panose="02010600030101010101" pitchFamily="2" charset="-122"/>
              </a:rPr>
              <a:t>، </a:t>
            </a:r>
            <a:r>
              <a:rPr lang="ar-MA" sz="2800" i="0" u="heavy" dirty="0">
                <a:solidFill>
                  <a:srgbClr val="000000"/>
                </a:solidFill>
                <a:effectLst/>
                <a:uFill>
                  <a:solidFill>
                    <a:srgbClr val="00B050"/>
                  </a:solidFill>
                </a:uFill>
                <a:latin typeface="Calibri" panose="020F0502020204030204" pitchFamily="34" charset="0"/>
                <a:ea typeface="SimSun" panose="02010600030101010101" pitchFamily="2" charset="-122"/>
              </a:rPr>
              <a:t>واعتبر </a:t>
            </a:r>
            <a:r>
              <a:rPr lang="ar-MA" sz="2800" u="heavy" dirty="0">
                <a:effectLst/>
                <a:uFill>
                  <a:solidFill>
                    <a:srgbClr val="00B050"/>
                  </a:solidFill>
                </a:uFill>
                <a:latin typeface="Calibri" panose="020F0502020204030204" pitchFamily="34" charset="0"/>
                <a:ea typeface="SimSun" panose="02010600030101010101" pitchFamily="2" charset="-122"/>
              </a:rPr>
              <a:t>التعلم تذكرا، أي أن </a:t>
            </a:r>
            <a:r>
              <a:rPr lang="ar-MA" sz="2800" b="1" u="heavy" dirty="0">
                <a:effectLst/>
                <a:uFill>
                  <a:solidFill>
                    <a:srgbClr val="00B050"/>
                  </a:solidFill>
                </a:uFill>
                <a:latin typeface="Calibri" panose="020F0502020204030204" pitchFamily="34" charset="0"/>
                <a:ea typeface="SimSun" panose="02010600030101010101" pitchFamily="2" charset="-122"/>
              </a:rPr>
              <a:t>المعرفة فطرية</a:t>
            </a:r>
            <a:r>
              <a:rPr lang="ar-MA" dirty="0">
                <a:latin typeface="Calibri" panose="020F0502020204030204" pitchFamily="34" charset="0"/>
                <a:ea typeface="SimSun" panose="02010600030101010101" pitchFamily="2" charset="-122"/>
              </a:rPr>
              <a:t>.</a:t>
            </a:r>
            <a:endParaRPr lang="en-GB" dirty="0">
              <a:latin typeface="Times New Roman" panose="02020603050405020304" pitchFamily="18" charset="0"/>
              <a:ea typeface="SimSun" panose="02010600030101010101" pitchFamily="2" charset="-122"/>
            </a:endParaRPr>
          </a:p>
          <a:p>
            <a:pPr marL="0" indent="0" algn="just" rtl="1">
              <a:lnSpc>
                <a:spcPct val="110000"/>
              </a:lnSpc>
              <a:buFont typeface="Arial" panose="020B0604020202020204" pitchFamily="34" charset="0"/>
              <a:buNone/>
            </a:pPr>
            <a:endParaRPr lang="en-GB" sz="2400" dirty="0"/>
          </a:p>
        </p:txBody>
      </p:sp>
    </p:spTree>
    <p:extLst>
      <p:ext uri="{BB962C8B-B14F-4D97-AF65-F5344CB8AC3E}">
        <p14:creationId xmlns:p14="http://schemas.microsoft.com/office/powerpoint/2010/main" val="2373801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84ED36A-7137-4AE9-BACE-C9EEE7C27784}"/>
              </a:ext>
            </a:extLst>
          </p:cNvPr>
          <p:cNvSpPr>
            <a:spLocks noGrp="1"/>
          </p:cNvSpPr>
          <p:nvPr>
            <p:ph idx="1"/>
          </p:nvPr>
        </p:nvSpPr>
        <p:spPr>
          <a:xfrm>
            <a:off x="838200" y="1026657"/>
            <a:ext cx="10515600" cy="3445452"/>
          </a:xfrm>
          <a:ln w="22225">
            <a:solidFill>
              <a:srgbClr val="00B050"/>
            </a:solidFill>
          </a:ln>
        </p:spPr>
        <p:txBody>
          <a:bodyPr>
            <a:noAutofit/>
          </a:bodyPr>
          <a:lstStyle/>
          <a:p>
            <a:pPr marL="0" indent="0" algn="just" rtl="1">
              <a:lnSpc>
                <a:spcPct val="150000"/>
              </a:lnSpc>
              <a:buNone/>
            </a:pPr>
            <a:r>
              <a:rPr kumimoji="0" lang="ar-MA" sz="2800" b="1" i="0" u="none" strike="noStrike" kern="1200" cap="none" spc="0" normalizeH="0" baseline="0" noProof="0" dirty="0">
                <a:ln>
                  <a:noFill/>
                </a:ln>
                <a:solidFill>
                  <a:srgbClr val="00B050"/>
                </a:solidFill>
                <a:effectLst/>
                <a:uLnTx/>
                <a:uFillTx/>
                <a:latin typeface="Calibri" panose="020F0502020204030204" pitchFamily="34" charset="0"/>
                <a:ea typeface="SimSun" panose="02010600030101010101" pitchFamily="2" charset="-122"/>
                <a:cs typeface="Times New Roman" panose="02020603050405020304" pitchFamily="18" charset="0"/>
              </a:rPr>
              <a:t>◄ </a:t>
            </a:r>
            <a:r>
              <a:rPr lang="ar-MA" sz="2800" dirty="0">
                <a:effectLst/>
                <a:latin typeface="Calibri" panose="020F0502020204030204" pitchFamily="34" charset="0"/>
                <a:ea typeface="SimSun" panose="02010600030101010101" pitchFamily="2" charset="-122"/>
                <a:cs typeface="Times New Roman" panose="02020603050405020304" pitchFamily="18" charset="0"/>
              </a:rPr>
              <a:t>لم يميز </a:t>
            </a:r>
            <a:r>
              <a:rPr lang="ar-MA" sz="2800" b="1" u="heavy"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أرسطو</a:t>
            </a:r>
            <a:r>
              <a:rPr kumimoji="0" lang="fr-FR" sz="2800" b="0" i="0" u="none" strike="noStrike" kern="1200" cap="none" spc="0" normalizeH="0" baseline="0" noProof="0" dirty="0">
                <a:ln>
                  <a:noFill/>
                </a:ln>
                <a:solidFill>
                  <a:srgbClr val="000000"/>
                </a:solidFill>
                <a:effectLst/>
                <a:uLnTx/>
                <a:uFillTx/>
                <a:latin typeface="Calibri" panose="020F0502020204030204" pitchFamily="34" charset="0"/>
                <a:ea typeface="SimSun" panose="02010600030101010101" pitchFamily="2" charset="-122"/>
                <a:cs typeface="+mn-cs"/>
              </a:rPr>
              <a:t>Aristotle </a:t>
            </a:r>
            <a:r>
              <a:rPr lang="ar-MA" sz="2800" dirty="0">
                <a:effectLst/>
                <a:latin typeface="Calibri" panose="020F0502020204030204" pitchFamily="34" charset="0"/>
                <a:ea typeface="SimSun" panose="02010600030101010101" pitchFamily="2" charset="-122"/>
                <a:cs typeface="Times New Roman" panose="02020603050405020304" pitchFamily="18" charset="0"/>
              </a:rPr>
              <a:t> </a:t>
            </a:r>
            <a:r>
              <a:rPr lang="es-ES" sz="2800" dirty="0">
                <a:effectLst/>
                <a:latin typeface="Calibri" panose="020F0502020204030204" pitchFamily="34" charset="0"/>
                <a:ea typeface="SimSun" panose="02010600030101010101" pitchFamily="2" charset="-122"/>
                <a:cs typeface="Times New Roman" panose="02020603050405020304" pitchFamily="18" charset="0"/>
              </a:rPr>
              <a:t>(384–322 B.C.)</a:t>
            </a:r>
            <a:r>
              <a:rPr lang="ar-SA" sz="2800" i="0" dirty="0">
                <a:solidFill>
                  <a:srgbClr val="000000"/>
                </a:solidFill>
                <a:effectLst/>
                <a:latin typeface="Calibri" panose="020F0502020204030204" pitchFamily="34" charset="0"/>
                <a:ea typeface="SimSun" panose="02010600030101010101" pitchFamily="2" charset="-122"/>
              </a:rPr>
              <a:t> بين الروح والجسد، واعتبرهما </a:t>
            </a:r>
            <a:r>
              <a:rPr lang="ar-SA" sz="2800" b="1" i="0" dirty="0">
                <a:solidFill>
                  <a:srgbClr val="FF0000"/>
                </a:solidFill>
                <a:effectLst/>
                <a:latin typeface="Calibri" panose="020F0502020204030204" pitchFamily="34" charset="0"/>
                <a:ea typeface="SimSun" panose="02010600030101010101" pitchFamily="2" charset="-122"/>
              </a:rPr>
              <a:t>جوهرا واحدا</a:t>
            </a:r>
            <a:r>
              <a:rPr lang="ar-MA" b="1" dirty="0">
                <a:solidFill>
                  <a:srgbClr val="000000"/>
                </a:solidFill>
                <a:latin typeface="Calibri" panose="020F0502020204030204" pitchFamily="34" charset="0"/>
                <a:ea typeface="SimSun" panose="02010600030101010101" pitchFamily="2" charset="-122"/>
              </a:rPr>
              <a:t>؛</a:t>
            </a:r>
            <a:r>
              <a:rPr lang="ar-SA" sz="2800" i="0" dirty="0">
                <a:solidFill>
                  <a:srgbClr val="000000"/>
                </a:solidFill>
                <a:effectLst/>
                <a:latin typeface="Calibri" panose="020F0502020204030204" pitchFamily="34" charset="0"/>
                <a:ea typeface="SimSun" panose="02010600030101010101" pitchFamily="2" charset="-122"/>
              </a:rPr>
              <a:t> فقد رأى أن الروح بالنسبة للجسد هي بمثابة </a:t>
            </a:r>
            <a:r>
              <a:rPr lang="ar-SA" sz="2800" b="1" i="0" dirty="0">
                <a:solidFill>
                  <a:srgbClr val="FF0000"/>
                </a:solidFill>
                <a:effectLst/>
                <a:latin typeface="Calibri" panose="020F0502020204030204" pitchFamily="34" charset="0"/>
                <a:ea typeface="SimSun" panose="02010600030101010101" pitchFamily="2" charset="-122"/>
              </a:rPr>
              <a:t>الشكل بالنسبة للمادة</a:t>
            </a:r>
            <a:r>
              <a:rPr lang="ar-SA" sz="2800" i="0" dirty="0">
                <a:solidFill>
                  <a:srgbClr val="000000"/>
                </a:solidFill>
                <a:effectLst/>
                <a:latin typeface="Calibri" panose="020F0502020204030204" pitchFamily="34" charset="0"/>
                <a:ea typeface="SimSun" panose="02010600030101010101" pitchFamily="2" charset="-122"/>
              </a:rPr>
              <a:t>. </a:t>
            </a:r>
            <a:r>
              <a:rPr lang="ar-SA" sz="2800" b="1" i="0" dirty="0">
                <a:solidFill>
                  <a:srgbClr val="000000"/>
                </a:solidFill>
                <a:effectLst/>
                <a:latin typeface="Calibri" panose="020F0502020204030204" pitchFamily="34" charset="0"/>
                <a:ea typeface="SimSun" panose="02010600030101010101" pitchFamily="2" charset="-122"/>
              </a:rPr>
              <a:t>(</a:t>
            </a:r>
            <a:r>
              <a:rPr lang="ar-SA" sz="2800" i="0" dirty="0">
                <a:solidFill>
                  <a:srgbClr val="000000"/>
                </a:solidFill>
                <a:effectLst/>
                <a:latin typeface="Calibri" panose="020F0502020204030204" pitchFamily="34" charset="0"/>
                <a:ea typeface="SimSun" panose="02010600030101010101" pitchFamily="2" charset="-122"/>
              </a:rPr>
              <a:t>أو كما قال </a:t>
            </a:r>
            <a:r>
              <a:rPr lang="ar-SA" sz="2800" b="1" i="0" dirty="0">
                <a:solidFill>
                  <a:srgbClr val="000000"/>
                </a:solidFill>
                <a:effectLst/>
                <a:latin typeface="Calibri" panose="020F0502020204030204" pitchFamily="34" charset="0"/>
                <a:ea typeface="SimSun" panose="02010600030101010101" pitchFamily="2" charset="-122"/>
              </a:rPr>
              <a:t>سبينوزا</a:t>
            </a:r>
            <a:r>
              <a:rPr lang="ar-SA" sz="2800" i="0" dirty="0">
                <a:solidFill>
                  <a:srgbClr val="000000"/>
                </a:solidFill>
                <a:effectLst/>
                <a:latin typeface="Calibri" panose="020F0502020204030204" pitchFamily="34" charset="0"/>
                <a:ea typeface="SimSun" panose="02010600030101010101" pitchFamily="2" charset="-122"/>
              </a:rPr>
              <a:t> لاحقا بأن الجسد </a:t>
            </a:r>
            <a:r>
              <a:rPr lang="ar-SA" sz="2800" b="1" i="0" dirty="0">
                <a:solidFill>
                  <a:srgbClr val="000000"/>
                </a:solidFill>
                <a:effectLst/>
                <a:latin typeface="Calibri" panose="020F0502020204030204" pitchFamily="34" charset="0"/>
                <a:ea typeface="SimSun" panose="02010600030101010101" pitchFamily="2" charset="-122"/>
              </a:rPr>
              <a:t>امتداد</a:t>
            </a:r>
            <a:r>
              <a:rPr lang="es-ES" sz="2800" i="0" dirty="0" err="1">
                <a:solidFill>
                  <a:srgbClr val="000000"/>
                </a:solidFill>
                <a:effectLst/>
                <a:latin typeface="Calibri" panose="020F0502020204030204" pitchFamily="34" charset="0"/>
                <a:ea typeface="SimSun" panose="02010600030101010101" pitchFamily="2" charset="-122"/>
              </a:rPr>
              <a:t>extension</a:t>
            </a:r>
            <a:r>
              <a:rPr lang="es-ES" sz="2800" i="0" dirty="0">
                <a:solidFill>
                  <a:srgbClr val="000000"/>
                </a:solidFill>
                <a:effectLst/>
                <a:latin typeface="Calibri" panose="020F0502020204030204" pitchFamily="34" charset="0"/>
                <a:ea typeface="SimSun" panose="02010600030101010101" pitchFamily="2" charset="-122"/>
              </a:rPr>
              <a:t> </a:t>
            </a:r>
            <a:r>
              <a:rPr lang="ar-SA" sz="2800" i="0" dirty="0">
                <a:solidFill>
                  <a:srgbClr val="000000"/>
                </a:solidFill>
                <a:effectLst/>
                <a:latin typeface="Calibri" panose="020F0502020204030204" pitchFamily="34" charset="0"/>
                <a:ea typeface="SimSun" panose="02010600030101010101" pitchFamily="2" charset="-122"/>
              </a:rPr>
              <a:t> للروح أو هما </a:t>
            </a:r>
            <a:r>
              <a:rPr lang="ar-SA" sz="2800" b="1" i="0" dirty="0">
                <a:solidFill>
                  <a:srgbClr val="000000"/>
                </a:solidFill>
                <a:effectLst/>
                <a:latin typeface="Calibri" panose="020F0502020204030204" pitchFamily="34" charset="0"/>
                <a:ea typeface="SimSun" panose="02010600030101010101" pitchFamily="2" charset="-122"/>
              </a:rPr>
              <a:t>وجهان لعملة واحدة</a:t>
            </a:r>
            <a:r>
              <a:rPr lang="ar-SA" sz="2800" i="0" dirty="0">
                <a:solidFill>
                  <a:srgbClr val="000000"/>
                </a:solidFill>
                <a:effectLst/>
                <a:latin typeface="Calibri" panose="020F0502020204030204" pitchFamily="34" charset="0"/>
                <a:ea typeface="SimSun" panose="02010600030101010101" pitchFamily="2" charset="-122"/>
              </a:rPr>
              <a:t>؛ الإنس</a:t>
            </a:r>
            <a:r>
              <a:rPr lang="ar-EG" sz="2800" i="0" dirty="0">
                <a:solidFill>
                  <a:srgbClr val="000000"/>
                </a:solidFill>
                <a:effectLst/>
                <a:latin typeface="Calibri" panose="020F0502020204030204" pitchFamily="34" charset="0"/>
                <a:ea typeface="SimSun" panose="02010600030101010101" pitchFamily="2" charset="-122"/>
              </a:rPr>
              <a:t>ان</a:t>
            </a:r>
            <a:r>
              <a:rPr lang="ar-SA" sz="2800" i="0" dirty="0">
                <a:solidFill>
                  <a:srgbClr val="000000"/>
                </a:solidFill>
                <a:effectLst/>
                <a:latin typeface="Calibri" panose="020F0502020204030204" pitchFamily="34" charset="0"/>
                <a:ea typeface="SimSun" panose="02010600030101010101" pitchFamily="2" charset="-122"/>
              </a:rPr>
              <a:t>. وقد ي</a:t>
            </a:r>
            <a:r>
              <a:rPr lang="ar-MA" sz="2800" i="0" dirty="0" err="1">
                <a:solidFill>
                  <a:srgbClr val="000000"/>
                </a:solidFill>
                <a:effectLst/>
                <a:latin typeface="Calibri" panose="020F0502020204030204" pitchFamily="34" charset="0"/>
                <a:ea typeface="SimSun" panose="02010600030101010101" pitchFamily="2" charset="-122"/>
              </a:rPr>
              <a:t>ختلف</a:t>
            </a:r>
            <a:r>
              <a:rPr lang="ar-SA" sz="2800" i="0" dirty="0">
                <a:solidFill>
                  <a:srgbClr val="000000"/>
                </a:solidFill>
                <a:effectLst/>
                <a:latin typeface="Calibri" panose="020F0502020204030204" pitchFamily="34" charset="0"/>
                <a:ea typeface="SimSun" panose="02010600030101010101" pitchFamily="2" charset="-122"/>
              </a:rPr>
              <a:t> الوجهان</a:t>
            </a:r>
            <a:r>
              <a:rPr lang="ar-MA" sz="2800" i="0" dirty="0">
                <a:solidFill>
                  <a:srgbClr val="000000"/>
                </a:solidFill>
                <a:effectLst/>
                <a:latin typeface="Calibri" panose="020F0502020204030204" pitchFamily="34" charset="0"/>
                <a:ea typeface="SimSun" panose="02010600030101010101" pitchFamily="2" charset="-122"/>
              </a:rPr>
              <a:t>،</a:t>
            </a:r>
            <a:r>
              <a:rPr lang="ar-SA" sz="2800" i="0" dirty="0">
                <a:solidFill>
                  <a:srgbClr val="000000"/>
                </a:solidFill>
                <a:effectLst/>
                <a:latin typeface="Calibri" panose="020F0502020204030204" pitchFamily="34" charset="0"/>
                <a:ea typeface="SimSun" panose="02010600030101010101" pitchFamily="2" charset="-122"/>
              </a:rPr>
              <a:t> لكنهما يظلان وجهين لنفس العملة</a:t>
            </a:r>
            <a:r>
              <a:rPr lang="ar-SA" sz="2800" b="1" i="0" dirty="0">
                <a:solidFill>
                  <a:srgbClr val="000000"/>
                </a:solidFill>
                <a:effectLst/>
                <a:latin typeface="Calibri" panose="020F0502020204030204" pitchFamily="34" charset="0"/>
                <a:ea typeface="SimSun" panose="02010600030101010101" pitchFamily="2" charset="-122"/>
              </a:rPr>
              <a:t>)</a:t>
            </a:r>
            <a:r>
              <a:rPr lang="ar-SA" sz="2800" i="0" dirty="0">
                <a:solidFill>
                  <a:srgbClr val="000000"/>
                </a:solidFill>
                <a:effectLst/>
                <a:latin typeface="Calibri" panose="020F0502020204030204" pitchFamily="34" charset="0"/>
                <a:ea typeface="SimSun" panose="02010600030101010101" pitchFamily="2" charset="-122"/>
              </a:rPr>
              <a:t>. ومن ثم </a:t>
            </a:r>
            <a:r>
              <a:rPr lang="ar-SA" sz="2800" b="1" i="0" dirty="0">
                <a:solidFill>
                  <a:srgbClr val="000000"/>
                </a:solidFill>
                <a:effectLst/>
                <a:latin typeface="Calibri" panose="020F0502020204030204" pitchFamily="34" charset="0"/>
                <a:ea typeface="SimSun" panose="02010600030101010101" pitchFamily="2" charset="-122"/>
              </a:rPr>
              <a:t>نفى أن يوجد أحدهما في غياب الآخر</a:t>
            </a:r>
            <a:r>
              <a:rPr lang="ar-SA" sz="2800" i="0" dirty="0">
                <a:solidFill>
                  <a:srgbClr val="000000"/>
                </a:solidFill>
                <a:effectLst/>
                <a:latin typeface="Calibri" panose="020F0502020204030204" pitchFamily="34" charset="0"/>
                <a:ea typeface="SimSun" panose="02010600030101010101" pitchFamily="2" charset="-122"/>
              </a:rPr>
              <a:t>. </a:t>
            </a:r>
            <a:endParaRPr lang="en-GB"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47393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C593490-4039-4CBA-BFA5-A6CA5561165E}"/>
              </a:ext>
            </a:extLst>
          </p:cNvPr>
          <p:cNvSpPr>
            <a:spLocks noGrp="1"/>
          </p:cNvSpPr>
          <p:nvPr>
            <p:ph idx="1"/>
          </p:nvPr>
        </p:nvSpPr>
        <p:spPr>
          <a:xfrm>
            <a:off x="838200" y="879419"/>
            <a:ext cx="10515600" cy="5044303"/>
          </a:xfrm>
          <a:ln w="22225">
            <a:solidFill>
              <a:srgbClr val="00B050"/>
            </a:solidFill>
          </a:ln>
        </p:spPr>
        <p:txBody>
          <a:bodyPr>
            <a:normAutofit lnSpcReduction="10000"/>
          </a:bodyPr>
          <a:lstStyle/>
          <a:p>
            <a:pPr marL="0" indent="0" algn="just" rtl="1">
              <a:lnSpc>
                <a:spcPct val="120000"/>
              </a:lnSpc>
              <a:buNone/>
            </a:pPr>
            <a:r>
              <a:rPr lang="ar-MA" dirty="0">
                <a:solidFill>
                  <a:srgbClr val="00B050"/>
                </a:solidFill>
                <a:effectLst/>
                <a:latin typeface="Arial" panose="020B0604020202020204" pitchFamily="34" charset="0"/>
                <a:ea typeface="SimSun" panose="02010600030101010101" pitchFamily="2" charset="-122"/>
                <a:cs typeface="Arial" panose="020B0604020202020204" pitchFamily="34" charset="0"/>
              </a:rPr>
              <a:t>◄</a:t>
            </a:r>
            <a:r>
              <a:rPr lang="ar-MA" dirty="0">
                <a:solidFill>
                  <a:srgbClr val="000000"/>
                </a:solidFill>
                <a:effectLst/>
                <a:latin typeface="Calibri" panose="020F0502020204030204" pitchFamily="34" charset="0"/>
                <a:ea typeface="SimSun" panose="02010600030101010101" pitchFamily="2" charset="-122"/>
              </a:rPr>
              <a:t> </a:t>
            </a:r>
            <a:r>
              <a:rPr lang="ar-MA" dirty="0">
                <a:effectLst/>
                <a:latin typeface="Calibri" panose="020F0502020204030204" pitchFamily="34" charset="0"/>
                <a:ea typeface="SimSun" panose="02010600030101010101" pitchFamily="2" charset="-122"/>
                <a:cs typeface="Times New Roman" panose="02020603050405020304" pitchFamily="18" charset="0"/>
              </a:rPr>
              <a:t>اعتبر </a:t>
            </a:r>
            <a:r>
              <a:rPr lang="ar-EG" dirty="0">
                <a:effectLst/>
                <a:latin typeface="Calibri" panose="020F0502020204030204" pitchFamily="34" charset="0"/>
                <a:ea typeface="SimSun" panose="02010600030101010101" pitchFamily="2" charset="-122"/>
                <a:cs typeface="Times New Roman" panose="02020603050405020304" pitchFamily="18" charset="0"/>
              </a:rPr>
              <a:t>أرسطو</a:t>
            </a:r>
            <a:r>
              <a:rPr lang="ar-MA" dirty="0">
                <a:effectLst/>
                <a:latin typeface="Calibri" panose="020F0502020204030204" pitchFamily="34" charset="0"/>
                <a:ea typeface="SimSun" panose="02010600030101010101" pitchFamily="2" charset="-122"/>
                <a:cs typeface="Times New Roman" panose="02020603050405020304" pitchFamily="18" charset="0"/>
              </a:rPr>
              <a:t> أيضا</a:t>
            </a:r>
            <a:r>
              <a:rPr lang="ar-EG" dirty="0">
                <a:effectLst/>
                <a:latin typeface="Calibri" panose="020F0502020204030204" pitchFamily="34" charset="0"/>
                <a:ea typeface="SimSun" panose="02010600030101010101" pitchFamily="2" charset="-122"/>
                <a:cs typeface="Times New Roman" panose="02020603050405020304" pitchFamily="18" charset="0"/>
              </a:rPr>
              <a:t> </a:t>
            </a:r>
            <a:r>
              <a:rPr lang="ar-MA" dirty="0">
                <a:effectLst/>
                <a:latin typeface="Calibri" panose="020F0502020204030204" pitchFamily="34" charset="0"/>
                <a:ea typeface="SimSun" panose="02010600030101010101" pitchFamily="2" charset="-122"/>
                <a:cs typeface="Times New Roman" panose="02020603050405020304" pitchFamily="18" charset="0"/>
              </a:rPr>
              <a:t>أن </a:t>
            </a:r>
            <a:r>
              <a:rPr lang="ar-MA" b="1" u="heavy"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التذكر</a:t>
            </a:r>
            <a:r>
              <a:rPr lang="ar-MA" u="heavy"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 يستند إلى </a:t>
            </a:r>
            <a:r>
              <a:rPr lang="ar-MA" b="1" u="heavy"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قوانين الترابط</a:t>
            </a:r>
            <a:r>
              <a:rPr lang="ar-EG" b="1" dirty="0">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 </a:t>
            </a:r>
            <a:r>
              <a:rPr lang="ar-EG" dirty="0">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وقد </a:t>
            </a:r>
            <a:r>
              <a:rPr lang="ar-MA" dirty="0">
                <a:effectLst/>
                <a:latin typeface="Calibri" panose="020F0502020204030204" pitchFamily="34" charset="0"/>
                <a:ea typeface="SimSun" panose="02010600030101010101" pitchFamily="2" charset="-122"/>
                <a:cs typeface="Times New Roman" panose="02020603050405020304" pitchFamily="18" charset="0"/>
              </a:rPr>
              <a:t>ح</a:t>
            </a:r>
            <a:r>
              <a:rPr lang="ar-EG" dirty="0" err="1">
                <a:latin typeface="Calibri" panose="020F0502020204030204" pitchFamily="34" charset="0"/>
                <a:ea typeface="SimSun" panose="02010600030101010101" pitchFamily="2" charset="-122"/>
                <a:cs typeface="Times New Roman" panose="02020603050405020304" pitchFamily="18" charset="0"/>
              </a:rPr>
              <a:t>دد</a:t>
            </a:r>
            <a:r>
              <a:rPr lang="ar-MA" dirty="0">
                <a:effectLst/>
                <a:latin typeface="Calibri" panose="020F0502020204030204" pitchFamily="34" charset="0"/>
                <a:ea typeface="SimSun" panose="02010600030101010101" pitchFamily="2" charset="-122"/>
                <a:cs typeface="Times New Roman" panose="02020603050405020304" pitchFamily="18" charset="0"/>
              </a:rPr>
              <a:t>ها في</a:t>
            </a:r>
            <a:r>
              <a:rPr lang="ar-EG" dirty="0">
                <a:effectLst/>
                <a:latin typeface="Calibri" panose="020F0502020204030204" pitchFamily="34" charset="0"/>
                <a:ea typeface="SimSun" panose="02010600030101010101" pitchFamily="2" charset="-122"/>
                <a:cs typeface="Times New Roman" panose="02020603050405020304" pitchFamily="18" charset="0"/>
              </a:rPr>
              <a:t>:</a:t>
            </a:r>
          </a:p>
          <a:p>
            <a:pPr marL="0" indent="0" algn="just" rtl="1">
              <a:lnSpc>
                <a:spcPct val="120000"/>
              </a:lnSpc>
              <a:buNone/>
            </a:pPr>
            <a:r>
              <a:rPr lang="ar-EG" dirty="0">
                <a:latin typeface="Calibri" panose="020F0502020204030204" pitchFamily="34" charset="0"/>
                <a:ea typeface="SimSun" panose="02010600030101010101" pitchFamily="2" charset="-122"/>
                <a:cs typeface="Times New Roman" panose="02020603050405020304" pitchFamily="18" charset="0"/>
              </a:rPr>
              <a:t>♦</a:t>
            </a:r>
            <a:r>
              <a:rPr lang="ar-MA" dirty="0">
                <a:effectLst/>
                <a:latin typeface="Calibri" panose="020F0502020204030204" pitchFamily="34" charset="0"/>
                <a:ea typeface="SimSun" panose="02010600030101010101" pitchFamily="2" charset="-122"/>
                <a:cs typeface="Times New Roman" panose="02020603050405020304" pitchFamily="18" charset="0"/>
              </a:rPr>
              <a:t> </a:t>
            </a:r>
            <a:r>
              <a:rPr lang="ar-MA" b="1"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التشابه</a:t>
            </a:r>
            <a:r>
              <a:rPr lang="ar-MA"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 </a:t>
            </a:r>
            <a:r>
              <a:rPr lang="fr-FR"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 </a:t>
            </a:r>
            <a:r>
              <a:rPr lang="fr-FR" dirty="0" err="1">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similarity</a:t>
            </a:r>
            <a:r>
              <a:rPr lang="fr-FR"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 </a:t>
            </a:r>
            <a:r>
              <a:rPr lang="fr-FR" i="0" dirty="0">
                <a:solidFill>
                  <a:srgbClr val="000000"/>
                </a:solidFill>
                <a:effectLst/>
                <a:uFill>
                  <a:solidFill>
                    <a:srgbClr val="FF0000"/>
                  </a:solidFill>
                </a:uFill>
                <a:latin typeface="Calibri" panose="020F0502020204030204" pitchFamily="34" charset="0"/>
                <a:ea typeface="SimSun" panose="02010600030101010101" pitchFamily="2" charset="-122"/>
              </a:rPr>
              <a:t>Similarité</a:t>
            </a:r>
            <a:r>
              <a:rPr lang="fr-FR" i="0" dirty="0">
                <a:solidFill>
                  <a:srgbClr val="000000"/>
                </a:solidFill>
                <a:effectLst/>
                <a:latin typeface="Calibri" panose="020F0502020204030204" pitchFamily="34" charset="0"/>
                <a:ea typeface="SimSun" panose="02010600030101010101" pitchFamily="2" charset="-122"/>
              </a:rPr>
              <a:t> </a:t>
            </a:r>
            <a:r>
              <a:rPr kumimoji="0" lang="ar-EG" sz="2800" b="1" i="0" u="none" strike="noStrike" kern="1200" cap="none" spc="0" normalizeH="0" baseline="0" noProof="0" dirty="0">
                <a:ln>
                  <a:noFill/>
                </a:ln>
                <a:solidFill>
                  <a:prstClr val="black"/>
                </a:solidFill>
                <a:effectLst/>
                <a:uLnTx/>
                <a:uFillTx/>
                <a:latin typeface="Calibri" panose="020F0502020204030204" pitchFamily="34" charset="0"/>
                <a:ea typeface="SimSun" panose="02010600030101010101" pitchFamily="2" charset="-122"/>
                <a:cs typeface="Times New Roman" panose="02020603050405020304" pitchFamily="18" charset="0"/>
              </a:rPr>
              <a:t>:</a:t>
            </a:r>
            <a:r>
              <a:rPr lang="ar-EG" b="1" dirty="0">
                <a:solidFill>
                  <a:srgbClr val="000000"/>
                </a:solidFill>
                <a:latin typeface="Calibri" panose="020F0502020204030204" pitchFamily="34" charset="0"/>
                <a:ea typeface="SimSun" panose="02010600030101010101" pitchFamily="2" charset="-122"/>
              </a:rPr>
              <a:t> </a:t>
            </a:r>
            <a:r>
              <a:rPr lang="ar-SA" i="0" dirty="0">
                <a:solidFill>
                  <a:srgbClr val="000000"/>
                </a:solidFill>
                <a:effectLst/>
                <a:latin typeface="Calibri" panose="020F0502020204030204" pitchFamily="34" charset="0"/>
                <a:ea typeface="SimSun" panose="02010600030101010101" pitchFamily="2" charset="-122"/>
              </a:rPr>
              <a:t>إذا كان شيئان</a:t>
            </a:r>
            <a:r>
              <a:rPr lang="fr-FR" i="0" dirty="0">
                <a:solidFill>
                  <a:srgbClr val="000000"/>
                </a:solidFill>
                <a:effectLst/>
                <a:latin typeface="Calibri" panose="020F0502020204030204" pitchFamily="34" charset="0"/>
                <a:ea typeface="SimSun" panose="02010600030101010101" pitchFamily="2" charset="-122"/>
              </a:rPr>
              <a:t> </a:t>
            </a:r>
            <a:r>
              <a:rPr lang="ar-SA" i="0" dirty="0">
                <a:solidFill>
                  <a:srgbClr val="000000"/>
                </a:solidFill>
                <a:effectLst/>
                <a:latin typeface="Calibri" panose="020F0502020204030204" pitchFamily="34" charset="0"/>
                <a:ea typeface="SimSun" panose="02010600030101010101" pitchFamily="2" charset="-122"/>
              </a:rPr>
              <a:t>متشابهان فإن التفكير في أحدهما يقود إلى الآخر، إذا فكرنا في البن فإننا غالبا ما نفكر في الشاي</a:t>
            </a:r>
            <a:r>
              <a:rPr lang="ar-EG" b="1" i="0" dirty="0">
                <a:solidFill>
                  <a:srgbClr val="000000"/>
                </a:solidFill>
                <a:latin typeface="Calibri" panose="020F0502020204030204" pitchFamily="34" charset="0"/>
                <a:ea typeface="SimSun" panose="02010600030101010101" pitchFamily="2" charset="-122"/>
                <a:cs typeface="Times New Roman" panose="02020603050405020304" pitchFamily="18" charset="0"/>
              </a:rPr>
              <a:t>؛</a:t>
            </a:r>
          </a:p>
          <a:p>
            <a:pPr marL="0" indent="0" algn="just" rtl="1">
              <a:lnSpc>
                <a:spcPct val="120000"/>
              </a:lnSpc>
              <a:buNone/>
            </a:pPr>
            <a:r>
              <a:rPr kumimoji="0" lang="ar-EG" sz="2800" b="0" i="0" strike="noStrike" kern="1200" cap="none" spc="0" normalizeH="0" baseline="0" noProof="0" dirty="0">
                <a:ln>
                  <a:noFill/>
                </a:ln>
                <a:solidFill>
                  <a:prstClr val="black"/>
                </a:solidFill>
                <a:effectLst/>
                <a:uLnTx/>
                <a:uFillTx/>
                <a:latin typeface="Calibri" panose="020F0502020204030204" pitchFamily="34" charset="0"/>
                <a:ea typeface="SimSun" panose="02010600030101010101" pitchFamily="2" charset="-122"/>
                <a:cs typeface="Times New Roman" panose="02020603050405020304" pitchFamily="18" charset="0"/>
              </a:rPr>
              <a:t>♦ </a:t>
            </a:r>
            <a:r>
              <a:rPr lang="ar-MA" b="1"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التقابل</a:t>
            </a:r>
            <a:r>
              <a:rPr lang="fr-FR" dirty="0" err="1">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contrast</a:t>
            </a:r>
            <a:r>
              <a:rPr lang="fr-FR"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 </a:t>
            </a:r>
            <a:r>
              <a:rPr lang="fr-FR" dirty="0" err="1">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Contarste</a:t>
            </a:r>
            <a:r>
              <a:rPr lang="fr-FR"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 </a:t>
            </a:r>
            <a:r>
              <a:rPr lang="fr-FR" dirty="0">
                <a:effectLst/>
                <a:latin typeface="Times New Roman" panose="02020603050405020304" pitchFamily="18" charset="0"/>
                <a:ea typeface="SimSun" panose="02010600030101010101" pitchFamily="2" charset="-122"/>
              </a:rPr>
              <a:t> </a:t>
            </a:r>
            <a:r>
              <a:rPr lang="ar-EG" b="1" dirty="0">
                <a:effectLst/>
                <a:latin typeface="Calibri" panose="020F0502020204030204" pitchFamily="34" charset="0"/>
                <a:ea typeface="SimSun" panose="02010600030101010101" pitchFamily="2" charset="-122"/>
                <a:cs typeface="Times New Roman" panose="02020603050405020304" pitchFamily="18" charset="0"/>
              </a:rPr>
              <a:t>: </a:t>
            </a:r>
            <a:r>
              <a:rPr lang="ar-MA" dirty="0">
                <a:effectLst/>
                <a:latin typeface="Calibri" panose="020F0502020204030204" pitchFamily="34" charset="0"/>
                <a:ea typeface="SimSun" panose="02010600030101010101" pitchFamily="2" charset="-122"/>
                <a:cs typeface="Times New Roman" panose="02020603050405020304" pitchFamily="18" charset="0"/>
              </a:rPr>
              <a:t>التفكير في شيء يؤدي إلى التفكير في مقابله، فإذا سمعنا كلمة ساخن، فإننا نتذكر </a:t>
            </a:r>
            <a:r>
              <a:rPr lang="ar-MA" dirty="0">
                <a:latin typeface="Calibri" panose="020F0502020204030204" pitchFamily="34" charset="0"/>
                <a:ea typeface="SimSun" panose="02010600030101010101" pitchFamily="2" charset="-122"/>
                <a:cs typeface="Times New Roman" panose="02020603050405020304" pitchFamily="18" charset="0"/>
              </a:rPr>
              <a:t>نقيض</a:t>
            </a:r>
            <a:r>
              <a:rPr lang="ar-MA" dirty="0">
                <a:effectLst/>
                <a:latin typeface="Calibri" panose="020F0502020204030204" pitchFamily="34" charset="0"/>
                <a:ea typeface="SimSun" panose="02010600030101010101" pitchFamily="2" charset="-122"/>
                <a:cs typeface="Times New Roman" panose="02020603050405020304" pitchFamily="18" charset="0"/>
              </a:rPr>
              <a:t>ها، بارد</a:t>
            </a:r>
            <a:r>
              <a:rPr lang="ar-EG" b="1" dirty="0">
                <a:latin typeface="Calibri" panose="020F0502020204030204" pitchFamily="34" charset="0"/>
                <a:ea typeface="SimSun" panose="02010600030101010101" pitchFamily="2" charset="-122"/>
                <a:cs typeface="Times New Roman" panose="02020603050405020304" pitchFamily="18" charset="0"/>
              </a:rPr>
              <a:t>؛</a:t>
            </a:r>
          </a:p>
          <a:p>
            <a:pPr marL="0" indent="0" algn="just" rtl="1">
              <a:lnSpc>
                <a:spcPct val="120000"/>
              </a:lnSpc>
              <a:buNone/>
            </a:pPr>
            <a:r>
              <a:rPr kumimoji="0" lang="ar-EG" sz="2800" b="0" i="0" u="none" strike="noStrike" kern="1200" cap="none" spc="0" normalizeH="0" baseline="0" noProof="0" dirty="0">
                <a:ln>
                  <a:noFill/>
                </a:ln>
                <a:solidFill>
                  <a:prstClr val="black"/>
                </a:solidFill>
                <a:effectLst/>
                <a:uLnTx/>
                <a:uFillTx/>
                <a:latin typeface="Calibri" panose="020F0502020204030204" pitchFamily="34" charset="0"/>
                <a:ea typeface="SimSun" panose="02010600030101010101" pitchFamily="2" charset="-122"/>
                <a:cs typeface="Times New Roman" panose="02020603050405020304" pitchFamily="18" charset="0"/>
              </a:rPr>
              <a:t>♦ </a:t>
            </a:r>
            <a:r>
              <a:rPr lang="ar-MA" b="1"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التجاور </a:t>
            </a:r>
            <a:r>
              <a:rPr lang="fr-FR" dirty="0" err="1">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contiguity</a:t>
            </a:r>
            <a:r>
              <a:rPr lang="fr-FR"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a:t>
            </a:r>
            <a:r>
              <a:rPr lang="fr-FR" i="0" dirty="0">
                <a:solidFill>
                  <a:srgbClr val="000000"/>
                </a:solidFill>
                <a:effectLst/>
                <a:uFill>
                  <a:solidFill>
                    <a:srgbClr val="FF0000"/>
                  </a:solidFill>
                </a:uFill>
                <a:latin typeface="Calibri" panose="020F0502020204030204" pitchFamily="34" charset="0"/>
                <a:ea typeface="SimSun" panose="02010600030101010101" pitchFamily="2" charset="-122"/>
              </a:rPr>
              <a:t>Contiguïté</a:t>
            </a:r>
            <a:r>
              <a:rPr lang="fr-FR"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 </a:t>
            </a:r>
            <a:r>
              <a:rPr lang="ar-EG" b="1" dirty="0">
                <a:effectLst/>
                <a:latin typeface="Calibri" panose="020F0502020204030204" pitchFamily="34" charset="0"/>
                <a:ea typeface="SimSun" panose="02010600030101010101" pitchFamily="2" charset="-122"/>
                <a:cs typeface="Times New Roman" panose="02020603050405020304" pitchFamily="18" charset="0"/>
              </a:rPr>
              <a:t>: </a:t>
            </a:r>
            <a:r>
              <a:rPr lang="ar-MA" dirty="0">
                <a:effectLst/>
                <a:latin typeface="Calibri" panose="020F0502020204030204" pitchFamily="34" charset="0"/>
                <a:ea typeface="SimSun" panose="02010600030101010101" pitchFamily="2" charset="-122"/>
                <a:cs typeface="Times New Roman" panose="02020603050405020304" pitchFamily="18" charset="0"/>
              </a:rPr>
              <a:t>إذا فكرنا في البرق، فإننا سنفكر في الرعد</a:t>
            </a:r>
            <a:r>
              <a:rPr lang="ar-EG" b="1" dirty="0">
                <a:latin typeface="Calibri" panose="020F0502020204030204" pitchFamily="34" charset="0"/>
                <a:ea typeface="SimSun" panose="02010600030101010101" pitchFamily="2" charset="-122"/>
                <a:cs typeface="Times New Roman" panose="02020603050405020304" pitchFamily="18" charset="0"/>
              </a:rPr>
              <a:t>؛</a:t>
            </a:r>
          </a:p>
          <a:p>
            <a:pPr marL="0" indent="0" algn="just" rtl="1">
              <a:lnSpc>
                <a:spcPct val="120000"/>
              </a:lnSpc>
              <a:buNone/>
            </a:pPr>
            <a:r>
              <a:rPr kumimoji="0" lang="ar-EG" sz="2800" b="0" i="0" u="none" strike="noStrike" kern="1200" cap="none" spc="0" normalizeH="0" baseline="0" noProof="0" dirty="0">
                <a:ln>
                  <a:noFill/>
                </a:ln>
                <a:solidFill>
                  <a:prstClr val="black"/>
                </a:solidFill>
                <a:effectLst/>
                <a:uLnTx/>
                <a:uFillTx/>
                <a:latin typeface="Calibri" panose="020F0502020204030204" pitchFamily="34" charset="0"/>
                <a:ea typeface="SimSun" panose="02010600030101010101" pitchFamily="2" charset="-122"/>
                <a:cs typeface="Times New Roman" panose="02020603050405020304" pitchFamily="18" charset="0"/>
              </a:rPr>
              <a:t>♦ </a:t>
            </a:r>
            <a:r>
              <a:rPr lang="ar-MA" b="1"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التردد</a:t>
            </a:r>
            <a:r>
              <a:rPr lang="ar-MA"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 </a:t>
            </a:r>
            <a:r>
              <a:rPr lang="en-US"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Frequency-</a:t>
            </a:r>
            <a:r>
              <a:rPr lang="en-US" dirty="0" err="1">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Frequence</a:t>
            </a:r>
            <a:r>
              <a:rPr lang="en-US" dirty="0">
                <a:effectLst/>
                <a:latin typeface="Times New Roman" panose="02020603050405020304" pitchFamily="18" charset="0"/>
                <a:ea typeface="SimSun" panose="02010600030101010101" pitchFamily="2" charset="-122"/>
              </a:rPr>
              <a:t> </a:t>
            </a:r>
            <a:r>
              <a:rPr kumimoji="0" lang="ar-EG" sz="2800" b="1" i="0" strike="noStrike" kern="1200" cap="none" spc="0" normalizeH="0" baseline="0" noProof="0" dirty="0">
                <a:ln>
                  <a:noFill/>
                </a:ln>
                <a:solidFill>
                  <a:prstClr val="black"/>
                </a:solidFill>
                <a:effectLst/>
                <a:uLnTx/>
                <a:uFillTx/>
                <a:latin typeface="Calibri" panose="020F0502020204030204" pitchFamily="34" charset="0"/>
                <a:ea typeface="SimSun" panose="02010600030101010101" pitchFamily="2" charset="-122"/>
                <a:cs typeface="Times New Roman" panose="02020603050405020304" pitchFamily="18" charset="0"/>
              </a:rPr>
              <a:t>:</a:t>
            </a:r>
            <a:r>
              <a:rPr lang="ar-EG" dirty="0">
                <a:effectLst/>
                <a:latin typeface="Times New Roman" panose="02020603050405020304" pitchFamily="18" charset="0"/>
                <a:ea typeface="SimSun" panose="02010600030101010101" pitchFamily="2" charset="-122"/>
              </a:rPr>
              <a:t> </a:t>
            </a:r>
            <a:r>
              <a:rPr lang="ar-MA" dirty="0">
                <a:effectLst/>
                <a:latin typeface="Times New Roman" panose="02020603050405020304" pitchFamily="18" charset="0"/>
                <a:ea typeface="SimSun" panose="02010600030101010101" pitchFamily="2" charset="-122"/>
              </a:rPr>
              <a:t>إذا تكرر الجمع بين شيئين أو حدثين، فإن الصلة بينهما تتعزز؛</a:t>
            </a:r>
            <a:r>
              <a:rPr lang="ar-MA" dirty="0">
                <a:latin typeface="Times New Roman" panose="02020603050405020304" pitchFamily="18" charset="0"/>
                <a:ea typeface="SimSun" panose="02010600030101010101" pitchFamily="2" charset="-122"/>
              </a:rPr>
              <a:t> على </a:t>
            </a:r>
            <a:r>
              <a:rPr lang="ar-MA" dirty="0">
                <a:effectLst/>
                <a:latin typeface="Times New Roman" panose="02020603050405020304" pitchFamily="18" charset="0"/>
                <a:ea typeface="SimSun" panose="02010600030101010101" pitchFamily="2" charset="-122"/>
              </a:rPr>
              <a:t>سبيل المثال قد تربط بين صديق وعطر معين، وعندما تشم ذلك العطر تتذكر صديقك</a:t>
            </a:r>
            <a:r>
              <a:rPr lang="ar-EG" dirty="0">
                <a:latin typeface="Times New Roman" panose="02020603050405020304" pitchFamily="18" charset="0"/>
                <a:ea typeface="SimSun" panose="02010600030101010101" pitchFamily="2" charset="-122"/>
              </a:rPr>
              <a:t>.</a:t>
            </a:r>
            <a:endParaRPr lang="en-GB" dirty="0">
              <a:effectLst/>
              <a:latin typeface="Times New Roman" panose="02020603050405020304" pitchFamily="18" charset="0"/>
              <a:ea typeface="SimSun" panose="02010600030101010101" pitchFamily="2" charset="-122"/>
            </a:endParaRPr>
          </a:p>
          <a:p>
            <a:pPr marL="0" indent="0">
              <a:buNone/>
            </a:pPr>
            <a:endParaRPr lang="en-GB" dirty="0"/>
          </a:p>
        </p:txBody>
      </p:sp>
    </p:spTree>
    <p:extLst>
      <p:ext uri="{BB962C8B-B14F-4D97-AF65-F5344CB8AC3E}">
        <p14:creationId xmlns:p14="http://schemas.microsoft.com/office/powerpoint/2010/main" val="322150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C55C6587-F267-4DC4-856E-FF9446EACE81}"/>
              </a:ext>
            </a:extLst>
          </p:cNvPr>
          <p:cNvSpPr>
            <a:spLocks noGrp="1"/>
          </p:cNvSpPr>
          <p:nvPr>
            <p:ph type="title"/>
          </p:nvPr>
        </p:nvSpPr>
        <p:spPr>
          <a:xfrm>
            <a:off x="838200" y="890547"/>
            <a:ext cx="10515600" cy="624891"/>
          </a:xfrm>
          <a:ln w="22225">
            <a:solidFill>
              <a:srgbClr val="FF0000"/>
            </a:solidFill>
          </a:ln>
        </p:spPr>
        <p:txBody>
          <a:bodyPr>
            <a:normAutofit fontScale="90000"/>
          </a:bodyPr>
          <a:lstStyle/>
          <a:p>
            <a:pPr algn="ctr" rtl="1">
              <a:lnSpc>
                <a:spcPct val="115000"/>
              </a:lnSpc>
              <a:spcAft>
                <a:spcPts val="1000"/>
              </a:spcAft>
            </a:pPr>
            <a:r>
              <a:rPr lang="ar-MA" sz="3600" b="1" u="sng" dirty="0">
                <a:effectLst/>
                <a:latin typeface="Calibri" panose="020F0502020204030204" pitchFamily="34" charset="0"/>
                <a:ea typeface="SimSun" panose="02010600030101010101" pitchFamily="2" charset="-122"/>
                <a:cs typeface="Times New Roman" panose="02020603050405020304" pitchFamily="18" charset="0"/>
              </a:rPr>
              <a:t>1-2- </a:t>
            </a:r>
            <a:r>
              <a:rPr lang="ar-MA" sz="3600" b="1" u="sng" dirty="0" err="1">
                <a:effectLst/>
                <a:latin typeface="Calibri" panose="020F0502020204030204" pitchFamily="34" charset="0"/>
                <a:ea typeface="SimSun" panose="02010600030101010101" pitchFamily="2" charset="-122"/>
                <a:cs typeface="Times New Roman" panose="02020603050405020304" pitchFamily="18" charset="0"/>
              </a:rPr>
              <a:t>الفلســــــــــــــسفة</a:t>
            </a:r>
            <a:r>
              <a:rPr lang="ar-MA" sz="3600" b="1" u="sng" dirty="0">
                <a:effectLst/>
                <a:latin typeface="Calibri" panose="020F0502020204030204" pitchFamily="34" charset="0"/>
                <a:ea typeface="SimSun" panose="02010600030101010101" pitchFamily="2" charset="-122"/>
                <a:cs typeface="Times New Roman" panose="02020603050405020304" pitchFamily="18" charset="0"/>
              </a:rPr>
              <a:t> الإســـــــــــــلامية</a:t>
            </a:r>
            <a:r>
              <a:rPr lang="es-ES" sz="3600" b="1" u="sng" dirty="0" err="1">
                <a:latin typeface="Calibri" panose="020F0502020204030204" pitchFamily="34" charset="0"/>
                <a:ea typeface="SimSun" panose="02010600030101010101" pitchFamily="2" charset="-122"/>
                <a:cs typeface="Times New Roman" panose="02020603050405020304" pitchFamily="18" charset="0"/>
              </a:rPr>
              <a:t>Islamic</a:t>
            </a:r>
            <a:r>
              <a:rPr lang="es-ES" sz="3600" b="1" u="sng" dirty="0">
                <a:latin typeface="Calibri" panose="020F0502020204030204" pitchFamily="34" charset="0"/>
                <a:ea typeface="SimSun" panose="02010600030101010101" pitchFamily="2" charset="-122"/>
                <a:cs typeface="Times New Roman" panose="02020603050405020304" pitchFamily="18" charset="0"/>
              </a:rPr>
              <a:t> </a:t>
            </a:r>
            <a:r>
              <a:rPr lang="es-ES" sz="3600" b="1" u="sng" dirty="0" err="1">
                <a:latin typeface="Calibri" panose="020F0502020204030204" pitchFamily="34" charset="0"/>
                <a:ea typeface="SimSun" panose="02010600030101010101" pitchFamily="2" charset="-122"/>
                <a:cs typeface="Times New Roman" panose="02020603050405020304" pitchFamily="18" charset="0"/>
              </a:rPr>
              <a:t>Philosophy</a:t>
            </a:r>
            <a:r>
              <a:rPr lang="es-ES" sz="3600" b="1" u="sng" dirty="0">
                <a:latin typeface="Calibri" panose="020F0502020204030204" pitchFamily="34" charset="0"/>
                <a:ea typeface="SimSun" panose="02010600030101010101" pitchFamily="2" charset="-122"/>
                <a:cs typeface="Times New Roman" panose="02020603050405020304" pitchFamily="18" charset="0"/>
              </a:rPr>
              <a:t> </a:t>
            </a:r>
            <a:endParaRPr lang="en-GB" sz="3600" dirty="0">
              <a:latin typeface="+mn-lt"/>
            </a:endParaRPr>
          </a:p>
        </p:txBody>
      </p:sp>
      <p:sp>
        <p:nvSpPr>
          <p:cNvPr id="8" name="Espace réservé du contenu 2">
            <a:extLst>
              <a:ext uri="{FF2B5EF4-FFF2-40B4-BE49-F238E27FC236}">
                <a16:creationId xmlns:a16="http://schemas.microsoft.com/office/drawing/2014/main" id="{A2CE60DF-E5AB-4D4B-914E-D198F1393CCC}"/>
              </a:ext>
            </a:extLst>
          </p:cNvPr>
          <p:cNvSpPr>
            <a:spLocks noGrp="1"/>
          </p:cNvSpPr>
          <p:nvPr>
            <p:ph idx="1"/>
          </p:nvPr>
        </p:nvSpPr>
        <p:spPr>
          <a:xfrm>
            <a:off x="838200" y="1730209"/>
            <a:ext cx="10515600" cy="880469"/>
          </a:xfrm>
          <a:ln w="22225">
            <a:solidFill>
              <a:srgbClr val="00B050"/>
            </a:solidFill>
          </a:ln>
        </p:spPr>
        <p:txBody>
          <a:bodyPr>
            <a:normAutofit/>
          </a:bodyPr>
          <a:lstStyle/>
          <a:p>
            <a:pPr marL="0" indent="0" algn="just" rtl="1">
              <a:buNone/>
            </a:pPr>
            <a:r>
              <a:rPr lang="ar-MA" b="1" u="heavy" dirty="0">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تناول</a:t>
            </a:r>
            <a:r>
              <a:rPr lang="ar-MA" sz="2800" b="1" u="heavy"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 الفلاسفة المسلمون مسألة النفس</a:t>
            </a:r>
            <a:r>
              <a:rPr lang="ar-MA" sz="2800" dirty="0">
                <a:effectLst/>
                <a:latin typeface="Calibri" panose="020F0502020204030204" pitchFamily="34" charset="0"/>
                <a:ea typeface="SimSun" panose="02010600030101010101" pitchFamily="2" charset="-122"/>
                <a:cs typeface="Times New Roman" panose="02020603050405020304" pitchFamily="18" charset="0"/>
              </a:rPr>
              <a:t>، ومن بينهم </a:t>
            </a:r>
            <a:r>
              <a:rPr lang="ar-MA" sz="2800" b="1"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أبو بكر الرازي</a:t>
            </a:r>
            <a:r>
              <a:rPr lang="ar-MA" sz="2800" dirty="0">
                <a:effectLst/>
                <a:latin typeface="Calibri" panose="020F0502020204030204" pitchFamily="34" charset="0"/>
                <a:ea typeface="SimSun" panose="02010600030101010101" pitchFamily="2" charset="-122"/>
                <a:cs typeface="Times New Roman" panose="02020603050405020304" pitchFamily="18" charset="0"/>
              </a:rPr>
              <a:t> (864 م- 923م)</a:t>
            </a:r>
            <a:r>
              <a:rPr lang="ar-EG" sz="2800" dirty="0">
                <a:effectLst/>
                <a:latin typeface="Calibri" panose="020F0502020204030204" pitchFamily="34" charset="0"/>
                <a:ea typeface="SimSun" panose="02010600030101010101" pitchFamily="2" charset="-122"/>
                <a:cs typeface="Times New Roman" panose="02020603050405020304" pitchFamily="18" charset="0"/>
              </a:rPr>
              <a:t>، و</a:t>
            </a:r>
            <a:r>
              <a:rPr lang="ar-MA" sz="2800" b="1"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ابن سينا</a:t>
            </a:r>
            <a:r>
              <a:rPr lang="ar-EG" sz="2800" b="1"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 </a:t>
            </a:r>
            <a:r>
              <a:rPr lang="ar-EG" sz="2800"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a:t>
            </a:r>
            <a:r>
              <a:rPr lang="ar-MA" i="0" dirty="0">
                <a:effectLst/>
                <a:latin typeface="arial" panose="020B0604020202020204" pitchFamily="34" charset="0"/>
              </a:rPr>
              <a:t>أبو علي الحسين بن عبد الله بن سينا</a:t>
            </a:r>
            <a:r>
              <a:rPr lang="ar-EG" i="0" dirty="0">
                <a:effectLst/>
                <a:latin typeface="arial" panose="020B0604020202020204" pitchFamily="34" charset="0"/>
              </a:rPr>
              <a:t>)</a:t>
            </a:r>
            <a:r>
              <a:rPr lang="ar-MA" sz="2800" dirty="0">
                <a:effectLst/>
                <a:latin typeface="Calibri" panose="020F0502020204030204" pitchFamily="34" charset="0"/>
                <a:ea typeface="SimSun" panose="02010600030101010101" pitchFamily="2" charset="-122"/>
                <a:cs typeface="Times New Roman" panose="02020603050405020304" pitchFamily="18" charset="0"/>
              </a:rPr>
              <a:t> (980م </a:t>
            </a:r>
            <a:r>
              <a:rPr lang="es-ES" sz="2800" dirty="0">
                <a:effectLst/>
                <a:latin typeface="Calibri" panose="020F0502020204030204" pitchFamily="34" charset="0"/>
                <a:ea typeface="SimSun" panose="02010600030101010101" pitchFamily="2" charset="-122"/>
                <a:cs typeface="Times New Roman" panose="02020603050405020304" pitchFamily="18" charset="0"/>
              </a:rPr>
              <a:t> </a:t>
            </a:r>
            <a:r>
              <a:rPr lang="ar-MA" sz="2800" dirty="0">
                <a:effectLst/>
                <a:latin typeface="Calibri" panose="020F0502020204030204" pitchFamily="34" charset="0"/>
                <a:ea typeface="SimSun" panose="02010600030101010101" pitchFamily="2" charset="-122"/>
                <a:cs typeface="Times New Roman" panose="02020603050405020304" pitchFamily="18" charset="0"/>
              </a:rPr>
              <a:t>– 1037م)</a:t>
            </a:r>
            <a:r>
              <a:rPr lang="ar-EG" dirty="0">
                <a:latin typeface="Calibri" panose="020F0502020204030204" pitchFamily="34" charset="0"/>
                <a:ea typeface="SimSun" panose="02010600030101010101" pitchFamily="2" charset="-122"/>
                <a:cs typeface="Times New Roman" panose="02020603050405020304" pitchFamily="18" charset="0"/>
              </a:rPr>
              <a:t>.</a:t>
            </a:r>
            <a:endParaRPr lang="en-GB" dirty="0"/>
          </a:p>
        </p:txBody>
      </p:sp>
      <p:sp>
        <p:nvSpPr>
          <p:cNvPr id="4" name="Espace réservé du contenu 2">
            <a:extLst>
              <a:ext uri="{FF2B5EF4-FFF2-40B4-BE49-F238E27FC236}">
                <a16:creationId xmlns:a16="http://schemas.microsoft.com/office/drawing/2014/main" id="{8E6FAF11-F8F6-47B5-89EF-6AFEE8458E77}"/>
              </a:ext>
            </a:extLst>
          </p:cNvPr>
          <p:cNvSpPr txBox="1">
            <a:spLocks/>
          </p:cNvSpPr>
          <p:nvPr/>
        </p:nvSpPr>
        <p:spPr>
          <a:xfrm>
            <a:off x="838200" y="2825449"/>
            <a:ext cx="10515600" cy="3142004"/>
          </a:xfrm>
          <a:prstGeom prst="rect">
            <a:avLst/>
          </a:prstGeom>
          <a:ln w="22225">
            <a:solidFill>
              <a:srgbClr val="00B05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a:buNone/>
            </a:pPr>
            <a:r>
              <a:rPr lang="ar-MA" dirty="0">
                <a:latin typeface="Calibri" panose="020F0502020204030204" pitchFamily="34" charset="0"/>
                <a:ea typeface="SimSun" panose="02010600030101010101" pitchFamily="2" charset="-122"/>
                <a:cs typeface="Times New Roman" panose="02020603050405020304" pitchFamily="18" charset="0"/>
              </a:rPr>
              <a:t>ألف</a:t>
            </a:r>
            <a:r>
              <a:rPr lang="ar-MA" sz="2800" dirty="0">
                <a:effectLst/>
                <a:latin typeface="Calibri" panose="020F0502020204030204" pitchFamily="34" charset="0"/>
                <a:ea typeface="SimSun" panose="02010600030101010101" pitchFamily="2" charset="-122"/>
                <a:cs typeface="Times New Roman" panose="02020603050405020304" pitchFamily="18" charset="0"/>
              </a:rPr>
              <a:t> </a:t>
            </a:r>
            <a:r>
              <a:rPr lang="ar-MA" sz="2800" b="1"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أبو بكر الرازي</a:t>
            </a:r>
            <a:r>
              <a:rPr lang="ar-MA" sz="2800" dirty="0">
                <a:effectLst/>
                <a:latin typeface="Calibri" panose="020F0502020204030204" pitchFamily="34" charset="0"/>
                <a:ea typeface="SimSun" panose="02010600030101010101" pitchFamily="2" charset="-122"/>
                <a:cs typeface="Times New Roman" panose="02020603050405020304" pitchFamily="18" charset="0"/>
              </a:rPr>
              <a:t> (864م</a:t>
            </a:r>
            <a:r>
              <a:rPr lang="es-ES" sz="2800" dirty="0">
                <a:effectLst/>
                <a:latin typeface="Calibri" panose="020F0502020204030204" pitchFamily="34" charset="0"/>
                <a:ea typeface="SimSun" panose="02010600030101010101" pitchFamily="2" charset="-122"/>
                <a:cs typeface="Times New Roman" panose="02020603050405020304" pitchFamily="18" charset="0"/>
              </a:rPr>
              <a:t> </a:t>
            </a:r>
            <a:r>
              <a:rPr lang="ar-MA" sz="2800" dirty="0">
                <a:effectLst/>
                <a:latin typeface="Calibri" panose="020F0502020204030204" pitchFamily="34" charset="0"/>
                <a:ea typeface="SimSun" panose="02010600030101010101" pitchFamily="2" charset="-122"/>
                <a:cs typeface="Times New Roman" panose="02020603050405020304" pitchFamily="18" charset="0"/>
              </a:rPr>
              <a:t>- 923م) كتاب </a:t>
            </a:r>
            <a:r>
              <a:rPr lang="ar-MA" sz="2800" b="1" dirty="0">
                <a:effectLst/>
                <a:uFill>
                  <a:solidFill>
                    <a:srgbClr val="FF0000"/>
                  </a:solidFill>
                </a:uFill>
                <a:latin typeface="Calibri" panose="020F0502020204030204" pitchFamily="34" charset="0"/>
                <a:ea typeface="SimSun" panose="02010600030101010101" pitchFamily="2" charset="-122"/>
                <a:cs typeface="Times New Roman" panose="02020603050405020304" pitchFamily="18" charset="0"/>
              </a:rPr>
              <a:t>الطب الروحاني</a:t>
            </a:r>
            <a:r>
              <a:rPr lang="ar-MA" sz="2800" dirty="0">
                <a:effectLst/>
                <a:latin typeface="Calibri" panose="020F0502020204030204" pitchFamily="34" charset="0"/>
                <a:ea typeface="SimSun" panose="02010600030101010101" pitchFamily="2" charset="-122"/>
                <a:cs typeface="Times New Roman" panose="02020603050405020304" pitchFamily="18" charset="0"/>
              </a:rPr>
              <a:t>، وفصل مثل </a:t>
            </a:r>
            <a:r>
              <a:rPr lang="ar-MA" sz="2800" b="1" dirty="0" err="1">
                <a:effectLst/>
                <a:latin typeface="Calibri" panose="020F0502020204030204" pitchFamily="34" charset="0"/>
                <a:ea typeface="SimSun" panose="02010600030101010101" pitchFamily="2" charset="-122"/>
                <a:cs typeface="Times New Roman" panose="02020603050405020304" pitchFamily="18" charset="0"/>
              </a:rPr>
              <a:t>أبوقراط</a:t>
            </a:r>
            <a:r>
              <a:rPr lang="ar-MA" sz="2800" dirty="0">
                <a:effectLst/>
                <a:latin typeface="Calibri" panose="020F0502020204030204" pitchFamily="34" charset="0"/>
                <a:ea typeface="SimSun" panose="02010600030101010101" pitchFamily="2" charset="-122"/>
                <a:cs typeface="Times New Roman" panose="02020603050405020304" pitchFamily="18" charset="0"/>
              </a:rPr>
              <a:t> </a:t>
            </a:r>
            <a:r>
              <a:rPr lang="fr-FR" sz="2800" i="0" dirty="0" err="1">
                <a:solidFill>
                  <a:srgbClr val="000000"/>
                </a:solidFill>
                <a:effectLst/>
                <a:latin typeface="Calibri" panose="020F0502020204030204" pitchFamily="34" charset="0"/>
                <a:ea typeface="SimSun" panose="02010600030101010101" pitchFamily="2" charset="-122"/>
              </a:rPr>
              <a:t>Hippocrates</a:t>
            </a:r>
            <a:r>
              <a:rPr lang="ar-MA" sz="2800" dirty="0">
                <a:effectLst/>
                <a:latin typeface="Calibri" panose="020F0502020204030204" pitchFamily="34" charset="0"/>
                <a:ea typeface="SimSun" panose="02010600030101010101" pitchFamily="2" charset="-122"/>
                <a:cs typeface="Times New Roman" panose="02020603050405020304" pitchFamily="18" charset="0"/>
              </a:rPr>
              <a:t> (460</a:t>
            </a:r>
            <a:r>
              <a:rPr lang="es-ES" sz="2800" dirty="0">
                <a:effectLst/>
                <a:latin typeface="Calibri" panose="020F0502020204030204" pitchFamily="34" charset="0"/>
                <a:ea typeface="SimSun" panose="02010600030101010101" pitchFamily="2" charset="-122"/>
                <a:cs typeface="Times New Roman" panose="02020603050405020304" pitchFamily="18" charset="0"/>
              </a:rPr>
              <a:t> </a:t>
            </a:r>
            <a:r>
              <a:rPr lang="ar-MA" sz="2800" dirty="0">
                <a:effectLst/>
                <a:latin typeface="Calibri" panose="020F0502020204030204" pitchFamily="34" charset="0"/>
                <a:ea typeface="SimSun" panose="02010600030101010101" pitchFamily="2" charset="-122"/>
                <a:cs typeface="Times New Roman" panose="02020603050405020304" pitchFamily="18" charset="0"/>
              </a:rPr>
              <a:t>ق م - 370 ق م) بين الطب الجسماني والطب الروحاني، واستند إلى أفلاطون في التمييز بين</a:t>
            </a:r>
            <a:r>
              <a:rPr lang="ar-EG" sz="2800" dirty="0">
                <a:effectLst/>
                <a:latin typeface="Calibri" panose="020F0502020204030204" pitchFamily="34" charset="0"/>
                <a:ea typeface="SimSun" panose="02010600030101010101" pitchFamily="2" charset="-122"/>
                <a:cs typeface="Times New Roman" panose="02020603050405020304" pitchFamily="18" charset="0"/>
              </a:rPr>
              <a:t> ثلاثة أنواع من الأنفس:</a:t>
            </a:r>
          </a:p>
          <a:p>
            <a:pPr marL="0" indent="0" algn="just" rtl="1">
              <a:buNone/>
            </a:pPr>
            <a:r>
              <a:rPr lang="ar-MA" b="1" dirty="0">
                <a:solidFill>
                  <a:srgbClr val="000000"/>
                </a:solidFill>
                <a:latin typeface="Calibri" panose="020F0502020204030204" pitchFamily="34" charset="0"/>
                <a:ea typeface="SimSun" panose="02010600030101010101" pitchFamily="2" charset="-122"/>
                <a:cs typeface="Times New Roman" panose="02020603050405020304" pitchFamily="18" charset="0"/>
              </a:rPr>
              <a:t>♦</a:t>
            </a:r>
            <a:r>
              <a:rPr kumimoji="0" lang="ar-MA" sz="2800" b="1" i="0" u="none" strike="noStrike" kern="1200" cap="none" spc="0" normalizeH="0" baseline="0" noProof="0" dirty="0">
                <a:ln>
                  <a:noFill/>
                </a:ln>
                <a:solidFill>
                  <a:prstClr val="black"/>
                </a:solidFill>
                <a:effectLst/>
                <a:uLnTx/>
                <a:uFillTx/>
                <a:latin typeface="Calibri" panose="020F0502020204030204" pitchFamily="34" charset="0"/>
                <a:ea typeface="SimSun" panose="02010600030101010101" pitchFamily="2" charset="-122"/>
                <a:cs typeface="Times New Roman" panose="02020603050405020304" pitchFamily="18" charset="0"/>
              </a:rPr>
              <a:t> النفس الناطقة </a:t>
            </a:r>
            <a:r>
              <a:rPr kumimoji="0" lang="ar-MA" sz="2800" i="0" u="none" strike="noStrike" kern="1200" cap="none" spc="0" normalizeH="0" baseline="0" noProof="0" dirty="0">
                <a:ln>
                  <a:noFill/>
                </a:ln>
                <a:solidFill>
                  <a:prstClr val="black"/>
                </a:solidFill>
                <a:effectLst/>
                <a:uLnTx/>
                <a:uFillTx/>
                <a:latin typeface="Calibri" panose="020F0502020204030204" pitchFamily="34" charset="0"/>
                <a:ea typeface="SimSun" panose="02010600030101010101" pitchFamily="2" charset="-122"/>
                <a:cs typeface="Times New Roman" panose="02020603050405020304" pitchFamily="18" charset="0"/>
              </a:rPr>
              <a:t>(الإلهية)</a:t>
            </a:r>
            <a:r>
              <a:rPr lang="ar-MA" sz="2800" dirty="0">
                <a:solidFill>
                  <a:srgbClr val="000000"/>
                </a:solidFill>
                <a:effectLst/>
                <a:latin typeface="Calibri" panose="020F0502020204030204" pitchFamily="34" charset="0"/>
                <a:ea typeface="SimSun" panose="02010600030101010101" pitchFamily="2" charset="-122"/>
              </a:rPr>
              <a:t>؛ </a:t>
            </a:r>
            <a:endParaRPr lang="ar-EG" sz="2800" dirty="0">
              <a:solidFill>
                <a:srgbClr val="000000"/>
              </a:solidFill>
              <a:effectLst/>
              <a:latin typeface="Calibri" panose="020F0502020204030204" pitchFamily="34" charset="0"/>
              <a:ea typeface="SimSun" panose="02010600030101010101" pitchFamily="2" charset="-122"/>
            </a:endParaRPr>
          </a:p>
          <a:p>
            <a:pPr marL="0" indent="0" algn="just" rtl="1">
              <a:buNone/>
            </a:pPr>
            <a:r>
              <a:rPr lang="ar-MA" sz="28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t>
            </a:r>
            <a:r>
              <a:rPr lang="ar-EG" sz="28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ar-MA" sz="2800" b="1" i="0" u="none" strike="noStrike" kern="1200" cap="none" spc="0" normalizeH="0" baseline="0" noProof="0" dirty="0">
                <a:ln>
                  <a:noFill/>
                </a:ln>
                <a:solidFill>
                  <a:prstClr val="black"/>
                </a:solidFill>
                <a:effectLst/>
                <a:uLnTx/>
                <a:uFillTx/>
                <a:latin typeface="Calibri" panose="020F0502020204030204" pitchFamily="34" charset="0"/>
                <a:ea typeface="SimSun" panose="02010600030101010101" pitchFamily="2" charset="-122"/>
                <a:cs typeface="Times New Roman" panose="02020603050405020304" pitchFamily="18" charset="0"/>
              </a:rPr>
              <a:t>النفس الغضبية</a:t>
            </a:r>
            <a:r>
              <a:rPr kumimoji="0" lang="ar-MA" sz="2800" b="0" i="0" u="none" strike="noStrike" kern="1200" cap="none" spc="0" normalizeH="0" baseline="0" noProof="0" dirty="0">
                <a:ln>
                  <a:noFill/>
                </a:ln>
                <a:solidFill>
                  <a:prstClr val="black"/>
                </a:solidFill>
                <a:effectLst/>
                <a:uLnTx/>
                <a:uFillTx/>
                <a:latin typeface="Calibri" panose="020F0502020204030204" pitchFamily="34" charset="0"/>
                <a:ea typeface="SimSun" panose="02010600030101010101" pitchFamily="2" charset="-122"/>
                <a:cs typeface="Times New Roman" panose="02020603050405020304" pitchFamily="18" charset="0"/>
              </a:rPr>
              <a:t> (الحيوانية)</a:t>
            </a:r>
            <a:r>
              <a:rPr lang="ar-EG" sz="2800" dirty="0">
                <a:solidFill>
                  <a:srgbClr val="000000"/>
                </a:solidFill>
                <a:effectLst/>
                <a:latin typeface="Calibri" panose="020F0502020204030204" pitchFamily="34" charset="0"/>
                <a:ea typeface="SimSun" panose="02010600030101010101" pitchFamily="2" charset="-122"/>
              </a:rPr>
              <a:t>؛</a:t>
            </a:r>
          </a:p>
          <a:p>
            <a:pPr marL="0" marR="0" lvl="0" indent="0" algn="just" defTabSz="914400" rtl="1" eaLnBrk="1" fontAlgn="auto" latinLnBrk="0" hangingPunct="1">
              <a:lnSpc>
                <a:spcPct val="100000"/>
              </a:lnSpc>
              <a:spcBef>
                <a:spcPts val="0"/>
              </a:spcBef>
              <a:spcAft>
                <a:spcPts val="0"/>
              </a:spcAft>
              <a:buClrTx/>
              <a:buSzTx/>
              <a:buFontTx/>
              <a:buNone/>
              <a:tabLst/>
              <a:defRPr/>
            </a:pPr>
            <a:r>
              <a:rPr lang="ar-MA" sz="28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t>
            </a:r>
            <a:r>
              <a:rPr lang="ar-EG" sz="28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ar-MA" sz="2800" b="1" i="0" u="none" strike="noStrike" kern="1200" cap="none" spc="0" normalizeH="0" baseline="0" noProof="0" dirty="0">
                <a:ln>
                  <a:noFill/>
                </a:ln>
                <a:solidFill>
                  <a:prstClr val="black"/>
                </a:solidFill>
                <a:effectLst/>
                <a:uLnTx/>
                <a:uFillTx/>
                <a:latin typeface="Calibri" panose="020F0502020204030204" pitchFamily="34" charset="0"/>
                <a:ea typeface="SimSun" panose="02010600030101010101" pitchFamily="2" charset="-122"/>
                <a:cs typeface="Times New Roman" panose="02020603050405020304" pitchFamily="18" charset="0"/>
              </a:rPr>
              <a:t>النفس النباتية </a:t>
            </a:r>
            <a:r>
              <a:rPr kumimoji="0" lang="ar-MA" sz="2800" b="0" i="0" u="none" strike="noStrike" kern="1200" cap="none" spc="0" normalizeH="0" baseline="0" noProof="0" dirty="0">
                <a:ln>
                  <a:noFill/>
                </a:ln>
                <a:solidFill>
                  <a:prstClr val="black"/>
                </a:solidFill>
                <a:effectLst/>
                <a:uLnTx/>
                <a:uFillTx/>
                <a:latin typeface="Calibri" panose="020F0502020204030204" pitchFamily="34" charset="0"/>
                <a:ea typeface="SimSun" panose="02010600030101010101" pitchFamily="2" charset="-122"/>
                <a:cs typeface="Times New Roman" panose="02020603050405020304" pitchFamily="18" charset="0"/>
              </a:rPr>
              <a:t>(الشهوانية)</a:t>
            </a:r>
            <a:r>
              <a:rPr lang="ar-MA" sz="2800" dirty="0">
                <a:effectLst/>
                <a:latin typeface="Calibri" panose="020F0502020204030204" pitchFamily="34" charset="0"/>
                <a:ea typeface="SimSun" panose="02010600030101010101" pitchFamily="2" charset="-122"/>
              </a:rPr>
              <a:t>.</a:t>
            </a:r>
            <a:endParaRPr lang="en-US" sz="2400" dirty="0">
              <a:effectLst/>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3809602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A7983CA-4EA8-4C02-96AB-4DED0DE33FCF}"/>
              </a:ext>
            </a:extLst>
          </p:cNvPr>
          <p:cNvSpPr txBox="1">
            <a:spLocks/>
          </p:cNvSpPr>
          <p:nvPr/>
        </p:nvSpPr>
        <p:spPr>
          <a:xfrm>
            <a:off x="838200" y="983396"/>
            <a:ext cx="10515600" cy="3760881"/>
          </a:xfrm>
          <a:prstGeom prst="rect">
            <a:avLst/>
          </a:prstGeom>
          <a:ln w="22225">
            <a:solidFill>
              <a:srgbClr val="00B05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a:buNone/>
            </a:pPr>
            <a:r>
              <a:rPr lang="ar-MA" dirty="0">
                <a:latin typeface="Calibri" panose="020F0502020204030204" pitchFamily="34" charset="0"/>
                <a:ea typeface="SimSun" panose="02010600030101010101" pitchFamily="2" charset="-122"/>
              </a:rPr>
              <a:t>قدم</a:t>
            </a:r>
            <a:r>
              <a:rPr lang="ar-MA" sz="2800" dirty="0">
                <a:effectLst/>
                <a:latin typeface="Calibri" panose="020F0502020204030204" pitchFamily="34" charset="0"/>
                <a:ea typeface="SimSun" panose="02010600030101010101" pitchFamily="2" charset="-122"/>
              </a:rPr>
              <a:t> </a:t>
            </a:r>
            <a:r>
              <a:rPr lang="ar-MA" sz="2800" b="1" u="heavy" dirty="0">
                <a:effectLst/>
                <a:uFill>
                  <a:solidFill>
                    <a:srgbClr val="FF0000"/>
                  </a:solidFill>
                </a:uFill>
                <a:latin typeface="Calibri" panose="020F0502020204030204" pitchFamily="34" charset="0"/>
                <a:ea typeface="SimSun" panose="02010600030101010101" pitchFamily="2" charset="-122"/>
              </a:rPr>
              <a:t>ابن سينا</a:t>
            </a:r>
            <a:r>
              <a:rPr lang="ar-MA" sz="2800" dirty="0">
                <a:effectLst/>
                <a:latin typeface="Calibri" panose="020F0502020204030204" pitchFamily="34" charset="0"/>
                <a:ea typeface="SimSun" panose="02010600030101010101" pitchFamily="2" charset="-122"/>
              </a:rPr>
              <a:t> (980م – 1037م) نفس التمييز تقريبا بين أنواع الأنفس؛ وإلى جانب ذلك فقد موضع على غرار جالينوس</a:t>
            </a:r>
            <a:r>
              <a:rPr lang="fr-FR" sz="2800" i="0" dirty="0" err="1">
                <a:solidFill>
                  <a:srgbClr val="000000"/>
                </a:solidFill>
                <a:effectLst/>
                <a:latin typeface="Calibri" panose="020F0502020204030204" pitchFamily="34" charset="0"/>
                <a:ea typeface="SimSun" panose="02010600030101010101" pitchFamily="2" charset="-122"/>
              </a:rPr>
              <a:t>Galeno</a:t>
            </a:r>
            <a:r>
              <a:rPr lang="fr-FR" sz="2800" i="0" dirty="0">
                <a:solidFill>
                  <a:srgbClr val="000000"/>
                </a:solidFill>
                <a:effectLst/>
                <a:latin typeface="Calibri" panose="020F0502020204030204" pitchFamily="34" charset="0"/>
                <a:ea typeface="SimSun" panose="02010600030101010101" pitchFamily="2" charset="-122"/>
              </a:rPr>
              <a:t> </a:t>
            </a:r>
            <a:r>
              <a:rPr lang="ar-MA" sz="2800" dirty="0">
                <a:effectLst/>
                <a:latin typeface="Calibri" panose="020F0502020204030204" pitchFamily="34" charset="0"/>
                <a:ea typeface="SimSun" panose="02010600030101010101" pitchFamily="2" charset="-122"/>
              </a:rPr>
              <a:t> (129 م -  200 م) بعض الحواس في </a:t>
            </a:r>
            <a:r>
              <a:rPr lang="ar-MA" sz="2800" dirty="0" err="1">
                <a:effectLst/>
                <a:latin typeface="Calibri" panose="020F0502020204030204" pitchFamily="34" charset="0"/>
                <a:ea typeface="SimSun" panose="02010600030101010101" pitchFamily="2" charset="-122"/>
              </a:rPr>
              <a:t>البطينات</a:t>
            </a:r>
            <a:r>
              <a:rPr lang="ar-MA" sz="2800" dirty="0">
                <a:effectLst/>
                <a:latin typeface="Calibri" panose="020F0502020204030204" pitchFamily="34" charset="0"/>
                <a:ea typeface="SimSun" panose="02010600030101010101" pitchFamily="2" charset="-122"/>
              </a:rPr>
              <a:t>، و</a:t>
            </a:r>
            <a:r>
              <a:rPr lang="ar-MA" sz="2800" dirty="0">
                <a:solidFill>
                  <a:srgbClr val="000000"/>
                </a:solidFill>
                <a:effectLst/>
                <a:latin typeface="Calibri" panose="020F0502020204030204" pitchFamily="34" charset="0"/>
                <a:ea typeface="SimSun" panose="02010600030101010101" pitchFamily="2" charset="-122"/>
              </a:rPr>
              <a:t>أخذ عنه التمييز بين</a:t>
            </a:r>
            <a:r>
              <a:rPr lang="ar-EG" sz="2800" dirty="0">
                <a:solidFill>
                  <a:srgbClr val="000000"/>
                </a:solidFill>
                <a:effectLst/>
                <a:latin typeface="Calibri" panose="020F0502020204030204" pitchFamily="34" charset="0"/>
                <a:ea typeface="SimSun" panose="02010600030101010101" pitchFamily="2" charset="-122"/>
              </a:rPr>
              <a:t> أربعة أمزجة:</a:t>
            </a:r>
          </a:p>
          <a:p>
            <a:pPr marL="0" indent="0" algn="just" rtl="1">
              <a:buNone/>
            </a:pPr>
            <a:r>
              <a:rPr lang="ar-EG" dirty="0">
                <a:solidFill>
                  <a:srgbClr val="000000"/>
                </a:solidFill>
                <a:latin typeface="Calibri" panose="020F0502020204030204" pitchFamily="34" charset="0"/>
                <a:ea typeface="SimSun" panose="02010600030101010101" pitchFamily="2" charset="-122"/>
                <a:cs typeface="Times New Roman" panose="02020603050405020304" pitchFamily="18" charset="0"/>
              </a:rPr>
              <a:t>♦</a:t>
            </a:r>
            <a:r>
              <a:rPr lang="ar-MA" sz="2800" dirty="0">
                <a:solidFill>
                  <a:srgbClr val="000000"/>
                </a:solidFill>
                <a:effectLst/>
                <a:latin typeface="Calibri" panose="020F0502020204030204" pitchFamily="34" charset="0"/>
                <a:ea typeface="SimSun" panose="02010600030101010101" pitchFamily="2" charset="-122"/>
              </a:rPr>
              <a:t> </a:t>
            </a:r>
            <a:r>
              <a:rPr lang="ar-MA" sz="2800" b="1" dirty="0">
                <a:solidFill>
                  <a:srgbClr val="000000"/>
                </a:solidFill>
                <a:effectLst/>
                <a:latin typeface="Calibri" panose="020F0502020204030204" pitchFamily="34" charset="0"/>
                <a:ea typeface="SimSun" panose="02010600030101010101" pitchFamily="2" charset="-122"/>
              </a:rPr>
              <a:t>المزاج الدموي</a:t>
            </a:r>
            <a:r>
              <a:rPr lang="fr-FR" sz="2800" i="0" dirty="0">
                <a:solidFill>
                  <a:srgbClr val="000000"/>
                </a:solidFill>
                <a:effectLst/>
                <a:latin typeface="Calibri" panose="020F0502020204030204" pitchFamily="34" charset="0"/>
                <a:ea typeface="SimSun" panose="02010600030101010101" pitchFamily="2" charset="-122"/>
              </a:rPr>
              <a:t>Sanguine </a:t>
            </a:r>
            <a:r>
              <a:rPr lang="fr-FR" sz="2800" i="0" dirty="0" err="1">
                <a:solidFill>
                  <a:srgbClr val="000000"/>
                </a:solidFill>
                <a:effectLst/>
                <a:latin typeface="Calibri" panose="020F0502020204030204" pitchFamily="34" charset="0"/>
                <a:ea typeface="SimSun" panose="02010600030101010101" pitchFamily="2" charset="-122"/>
              </a:rPr>
              <a:t>humor</a:t>
            </a:r>
            <a:r>
              <a:rPr lang="fr-FR" sz="2800" dirty="0">
                <a:solidFill>
                  <a:srgbClr val="000000"/>
                </a:solidFill>
                <a:effectLst/>
                <a:latin typeface="Calibri" panose="020F0502020204030204" pitchFamily="34" charset="0"/>
                <a:ea typeface="SimSun" panose="02010600030101010101" pitchFamily="2" charset="-122"/>
              </a:rPr>
              <a:t> </a:t>
            </a:r>
            <a:r>
              <a:rPr kumimoji="0" lang="ar-EG" sz="2800" b="1" i="0" u="none" strike="noStrike" kern="1200" cap="none" spc="0" normalizeH="0" baseline="0" noProof="0" dirty="0">
                <a:ln>
                  <a:noFill/>
                </a:ln>
                <a:solidFill>
                  <a:prstClr val="black"/>
                </a:solidFill>
                <a:effectLst/>
                <a:uLnTx/>
                <a:uFillTx/>
                <a:latin typeface="Calibri" panose="020F0502020204030204" pitchFamily="34" charset="0"/>
                <a:ea typeface="SimSun" panose="02010600030101010101" pitchFamily="2" charset="-122"/>
                <a:cs typeface="Times New Roman" panose="02020603050405020304" pitchFamily="18" charset="0"/>
              </a:rPr>
              <a:t>:</a:t>
            </a:r>
            <a:r>
              <a:rPr lang="ar-MA" sz="2800" dirty="0">
                <a:solidFill>
                  <a:srgbClr val="000000"/>
                </a:solidFill>
                <a:effectLst/>
                <a:latin typeface="Calibri" panose="020F0502020204030204" pitchFamily="34" charset="0"/>
                <a:ea typeface="SimSun" panose="02010600030101010101" pitchFamily="2" charset="-122"/>
              </a:rPr>
              <a:t> يتميز بالمرح والانفعال الشديد</a:t>
            </a:r>
            <a:r>
              <a:rPr lang="ar-EG" sz="2800" dirty="0">
                <a:solidFill>
                  <a:srgbClr val="000000"/>
                </a:solidFill>
                <a:effectLst/>
                <a:latin typeface="Calibri" panose="020F0502020204030204" pitchFamily="34" charset="0"/>
                <a:ea typeface="SimSun" panose="02010600030101010101" pitchFamily="2" charset="-122"/>
              </a:rPr>
              <a:t>؛</a:t>
            </a:r>
            <a:r>
              <a:rPr lang="ar-MA" sz="2800" dirty="0">
                <a:solidFill>
                  <a:srgbClr val="000000"/>
                </a:solidFill>
                <a:effectLst/>
                <a:latin typeface="Calibri" panose="020F0502020204030204" pitchFamily="34" charset="0"/>
                <a:ea typeface="SimSun" panose="02010600030101010101" pitchFamily="2" charset="-122"/>
              </a:rPr>
              <a:t> </a:t>
            </a:r>
            <a:endParaRPr lang="ar-EG" sz="2800" dirty="0">
              <a:solidFill>
                <a:srgbClr val="000000"/>
              </a:solidFill>
              <a:effectLst/>
              <a:latin typeface="Calibri" panose="020F0502020204030204" pitchFamily="34" charset="0"/>
              <a:ea typeface="SimSun" panose="02010600030101010101" pitchFamily="2" charset="-122"/>
            </a:endParaRPr>
          </a:p>
          <a:p>
            <a:pPr marL="0" indent="0" algn="just" rtl="1">
              <a:buNone/>
            </a:pPr>
            <a:r>
              <a:rPr lang="ar-MA" b="1" dirty="0">
                <a:solidFill>
                  <a:srgbClr val="000000"/>
                </a:solidFill>
                <a:latin typeface="Calibri" panose="020F0502020204030204" pitchFamily="34" charset="0"/>
                <a:ea typeface="SimSun" panose="02010600030101010101" pitchFamily="2" charset="-122"/>
                <a:cs typeface="Times New Roman" panose="02020603050405020304" pitchFamily="18" charset="0"/>
              </a:rPr>
              <a:t>♦</a:t>
            </a:r>
            <a:r>
              <a:rPr lang="ar-MA" sz="2800" b="1" dirty="0">
                <a:solidFill>
                  <a:srgbClr val="000000"/>
                </a:solidFill>
                <a:effectLst/>
                <a:latin typeface="Calibri" panose="020F0502020204030204" pitchFamily="34" charset="0"/>
                <a:ea typeface="SimSun" panose="02010600030101010101" pitchFamily="2" charset="-122"/>
              </a:rPr>
              <a:t>المزاج البلغمي</a:t>
            </a:r>
            <a:r>
              <a:rPr lang="es-ES" sz="2800" dirty="0" err="1">
                <a:solidFill>
                  <a:srgbClr val="000000"/>
                </a:solidFill>
                <a:effectLst/>
                <a:latin typeface="Calibri" panose="020F0502020204030204" pitchFamily="34" charset="0"/>
                <a:ea typeface="SimSun" panose="02010600030101010101" pitchFamily="2" charset="-122"/>
              </a:rPr>
              <a:t>Phlegmatic</a:t>
            </a:r>
            <a:r>
              <a:rPr lang="es-ES" sz="2800" dirty="0">
                <a:solidFill>
                  <a:srgbClr val="000000"/>
                </a:solidFill>
                <a:effectLst/>
                <a:latin typeface="Calibri" panose="020F0502020204030204" pitchFamily="34" charset="0"/>
                <a:ea typeface="SimSun" panose="02010600030101010101" pitchFamily="2" charset="-122"/>
              </a:rPr>
              <a:t> humor </a:t>
            </a:r>
            <a:r>
              <a:rPr lang="ar-MA" sz="2800" dirty="0">
                <a:solidFill>
                  <a:srgbClr val="000000"/>
                </a:solidFill>
                <a:effectLst/>
                <a:latin typeface="Calibri" panose="020F0502020204030204" pitchFamily="34" charset="0"/>
                <a:ea typeface="SimSun" panose="02010600030101010101" pitchFamily="2" charset="-122"/>
              </a:rPr>
              <a:t> (</a:t>
            </a:r>
            <a:r>
              <a:rPr lang="es-ES" sz="2800" dirty="0">
                <a:solidFill>
                  <a:srgbClr val="000000"/>
                </a:solidFill>
                <a:effectLst/>
                <a:latin typeface="Calibri" panose="020F0502020204030204" pitchFamily="34" charset="0"/>
                <a:ea typeface="SimSun" panose="02010600030101010101" pitchFamily="2" charset="-122"/>
              </a:rPr>
              <a:t>Black </a:t>
            </a:r>
            <a:r>
              <a:rPr lang="es-ES" sz="2800" dirty="0" err="1">
                <a:solidFill>
                  <a:srgbClr val="000000"/>
                </a:solidFill>
                <a:effectLst/>
                <a:latin typeface="Calibri" panose="020F0502020204030204" pitchFamily="34" charset="0"/>
                <a:ea typeface="SimSun" panose="02010600030101010101" pitchFamily="2" charset="-122"/>
              </a:rPr>
              <a:t>bile</a:t>
            </a:r>
            <a:r>
              <a:rPr lang="ar-MA" sz="2800" dirty="0">
                <a:solidFill>
                  <a:srgbClr val="000000"/>
                </a:solidFill>
                <a:effectLst/>
                <a:latin typeface="Calibri" panose="020F0502020204030204" pitchFamily="34" charset="0"/>
                <a:ea typeface="SimSun" panose="02010600030101010101" pitchFamily="2" charset="-122"/>
              </a:rPr>
              <a:t>)</a:t>
            </a:r>
            <a:r>
              <a:rPr kumimoji="0" lang="ar-EG" sz="2800" b="1" i="0" u="none" strike="noStrike" kern="1200" cap="none" spc="0" normalizeH="0" baseline="0" noProof="0" dirty="0">
                <a:ln>
                  <a:noFill/>
                </a:ln>
                <a:solidFill>
                  <a:prstClr val="black"/>
                </a:solidFill>
                <a:effectLst/>
                <a:uLnTx/>
                <a:uFillTx/>
                <a:latin typeface="Calibri" panose="020F0502020204030204" pitchFamily="34" charset="0"/>
                <a:ea typeface="SimSun" panose="02010600030101010101" pitchFamily="2" charset="-122"/>
                <a:cs typeface="Times New Roman" panose="02020603050405020304" pitchFamily="18" charset="0"/>
              </a:rPr>
              <a:t>: </a:t>
            </a:r>
            <a:r>
              <a:rPr lang="ar-MA" sz="2800" dirty="0">
                <a:solidFill>
                  <a:srgbClr val="000000"/>
                </a:solidFill>
                <a:effectLst/>
                <a:latin typeface="Calibri" panose="020F0502020204030204" pitchFamily="34" charset="0"/>
                <a:ea typeface="SimSun" panose="02010600030101010101" pitchFamily="2" charset="-122"/>
              </a:rPr>
              <a:t>يطبعه البطء والبلادة؛ </a:t>
            </a:r>
            <a:endParaRPr lang="ar-EG" sz="2800" dirty="0">
              <a:solidFill>
                <a:srgbClr val="000000"/>
              </a:solidFill>
              <a:effectLst/>
              <a:latin typeface="Calibri" panose="020F0502020204030204" pitchFamily="34" charset="0"/>
              <a:ea typeface="SimSun" panose="02010600030101010101" pitchFamily="2" charset="-122"/>
            </a:endParaRPr>
          </a:p>
          <a:p>
            <a:pPr marL="0" indent="0" algn="just" rtl="1">
              <a:buNone/>
            </a:pPr>
            <a:r>
              <a:rPr lang="ar-MA" sz="28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t>
            </a:r>
            <a:r>
              <a:rPr lang="ar-EG" sz="28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ar-MA" sz="2800" b="1" dirty="0">
                <a:solidFill>
                  <a:srgbClr val="000000"/>
                </a:solidFill>
                <a:effectLst/>
                <a:latin typeface="Calibri" panose="020F0502020204030204" pitchFamily="34" charset="0"/>
                <a:ea typeface="SimSun" panose="02010600030101010101" pitchFamily="2" charset="-122"/>
              </a:rPr>
              <a:t>المزاج الصفراوي</a:t>
            </a:r>
            <a:r>
              <a:rPr lang="es-ES" sz="2800" dirty="0" err="1">
                <a:solidFill>
                  <a:srgbClr val="000000"/>
                </a:solidFill>
                <a:effectLst/>
                <a:latin typeface="Calibri" panose="020F0502020204030204" pitchFamily="34" charset="0"/>
                <a:ea typeface="SimSun" panose="02010600030101010101" pitchFamily="2" charset="-122"/>
              </a:rPr>
              <a:t>Choleric</a:t>
            </a:r>
            <a:r>
              <a:rPr lang="es-ES" sz="2800" dirty="0">
                <a:solidFill>
                  <a:srgbClr val="000000"/>
                </a:solidFill>
                <a:effectLst/>
                <a:latin typeface="Calibri" panose="020F0502020204030204" pitchFamily="34" charset="0"/>
                <a:ea typeface="SimSun" panose="02010600030101010101" pitchFamily="2" charset="-122"/>
              </a:rPr>
              <a:t> humor </a:t>
            </a:r>
            <a:r>
              <a:rPr lang="ar-MA" sz="2800" dirty="0">
                <a:solidFill>
                  <a:srgbClr val="000000"/>
                </a:solidFill>
                <a:effectLst/>
                <a:latin typeface="Calibri" panose="020F0502020204030204" pitchFamily="34" charset="0"/>
                <a:ea typeface="SimSun" panose="02010600030101010101" pitchFamily="2" charset="-122"/>
              </a:rPr>
              <a:t> (</a:t>
            </a:r>
            <a:r>
              <a:rPr lang="es-ES" sz="2800" dirty="0" err="1">
                <a:solidFill>
                  <a:srgbClr val="000000"/>
                </a:solidFill>
                <a:effectLst/>
                <a:latin typeface="Calibri" panose="020F0502020204030204" pitchFamily="34" charset="0"/>
                <a:ea typeface="SimSun" panose="02010600030101010101" pitchFamily="2" charset="-122"/>
              </a:rPr>
              <a:t>Yellow</a:t>
            </a:r>
            <a:r>
              <a:rPr lang="es-ES" sz="2800" dirty="0">
                <a:solidFill>
                  <a:srgbClr val="000000"/>
                </a:solidFill>
                <a:effectLst/>
                <a:latin typeface="Calibri" panose="020F0502020204030204" pitchFamily="34" charset="0"/>
                <a:ea typeface="SimSun" panose="02010600030101010101" pitchFamily="2" charset="-122"/>
              </a:rPr>
              <a:t> </a:t>
            </a:r>
            <a:r>
              <a:rPr lang="es-ES" sz="2800" dirty="0" err="1">
                <a:solidFill>
                  <a:srgbClr val="000000"/>
                </a:solidFill>
                <a:effectLst/>
                <a:latin typeface="Calibri" panose="020F0502020204030204" pitchFamily="34" charset="0"/>
                <a:ea typeface="SimSun" panose="02010600030101010101" pitchFamily="2" charset="-122"/>
              </a:rPr>
              <a:t>bile</a:t>
            </a:r>
            <a:r>
              <a:rPr lang="ar-MA" sz="2800" dirty="0">
                <a:solidFill>
                  <a:srgbClr val="000000"/>
                </a:solidFill>
                <a:effectLst/>
                <a:latin typeface="Calibri" panose="020F0502020204030204" pitchFamily="34" charset="0"/>
                <a:ea typeface="SimSun" panose="02010600030101010101" pitchFamily="2" charset="-122"/>
              </a:rPr>
              <a:t>)</a:t>
            </a:r>
            <a:r>
              <a:rPr kumimoji="0" lang="ar-EG" sz="2800" b="1" i="0" u="none" strike="noStrike" kern="1200" cap="none" spc="0" normalizeH="0" baseline="0" noProof="0" dirty="0">
                <a:ln>
                  <a:noFill/>
                </a:ln>
                <a:solidFill>
                  <a:prstClr val="black"/>
                </a:solidFill>
                <a:effectLst/>
                <a:uLnTx/>
                <a:uFillTx/>
                <a:latin typeface="Calibri" panose="020F0502020204030204" pitchFamily="34" charset="0"/>
                <a:ea typeface="SimSun" panose="02010600030101010101" pitchFamily="2" charset="-122"/>
                <a:cs typeface="Times New Roman" panose="02020603050405020304" pitchFamily="18" charset="0"/>
              </a:rPr>
              <a:t>: </a:t>
            </a:r>
            <a:r>
              <a:rPr lang="ar-MA" sz="2800" dirty="0">
                <a:solidFill>
                  <a:srgbClr val="000000"/>
                </a:solidFill>
                <a:effectLst/>
                <a:latin typeface="Calibri" panose="020F0502020204030204" pitchFamily="34" charset="0"/>
                <a:ea typeface="SimSun" panose="02010600030101010101" pitchFamily="2" charset="-122"/>
              </a:rPr>
              <a:t>يتمثل في سهولة الاستثارة والانفعالية وغلبة الانفعالات الحزينة</a:t>
            </a:r>
            <a:r>
              <a:rPr lang="ar-EG" sz="2800" dirty="0">
                <a:solidFill>
                  <a:srgbClr val="000000"/>
                </a:solidFill>
                <a:effectLst/>
                <a:latin typeface="Calibri" panose="020F0502020204030204" pitchFamily="34" charset="0"/>
                <a:ea typeface="SimSun" panose="02010600030101010101" pitchFamily="2" charset="-122"/>
              </a:rPr>
              <a:t>؛</a:t>
            </a:r>
          </a:p>
          <a:p>
            <a:pPr marL="0" indent="0" algn="just" rtl="1">
              <a:buNone/>
            </a:pPr>
            <a:r>
              <a:rPr lang="ar-MA" sz="28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t>
            </a:r>
            <a:r>
              <a:rPr lang="ar-EG" sz="28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ar-MA" sz="2800" b="1" dirty="0">
                <a:solidFill>
                  <a:srgbClr val="000000"/>
                </a:solidFill>
                <a:effectLst/>
                <a:latin typeface="Calibri" panose="020F0502020204030204" pitchFamily="34" charset="0"/>
                <a:ea typeface="SimSun" panose="02010600030101010101" pitchFamily="2" charset="-122"/>
              </a:rPr>
              <a:t>المزاج السوداوي</a:t>
            </a:r>
            <a:r>
              <a:rPr lang="es-ES" sz="2800" dirty="0" err="1">
                <a:solidFill>
                  <a:srgbClr val="000000"/>
                </a:solidFill>
                <a:effectLst/>
                <a:latin typeface="Calibri" panose="020F0502020204030204" pitchFamily="34" charset="0"/>
                <a:ea typeface="SimSun" panose="02010600030101010101" pitchFamily="2" charset="-122"/>
              </a:rPr>
              <a:t>Melancholic</a:t>
            </a:r>
            <a:r>
              <a:rPr lang="es-ES" sz="2800" dirty="0">
                <a:solidFill>
                  <a:srgbClr val="000000"/>
                </a:solidFill>
                <a:effectLst/>
                <a:latin typeface="Calibri" panose="020F0502020204030204" pitchFamily="34" charset="0"/>
                <a:ea typeface="SimSun" panose="02010600030101010101" pitchFamily="2" charset="-122"/>
              </a:rPr>
              <a:t> humor </a:t>
            </a:r>
            <a:r>
              <a:rPr kumimoji="0" lang="ar-EG" sz="2800" b="1" i="0" u="none" strike="noStrike" kern="1200" cap="none" spc="0" normalizeH="0" baseline="0" noProof="0" dirty="0">
                <a:ln>
                  <a:noFill/>
                </a:ln>
                <a:solidFill>
                  <a:prstClr val="black"/>
                </a:solidFill>
                <a:effectLst/>
                <a:uLnTx/>
                <a:uFillTx/>
                <a:latin typeface="Calibri" panose="020F0502020204030204" pitchFamily="34" charset="0"/>
                <a:ea typeface="SimSun" panose="02010600030101010101" pitchFamily="2" charset="-122"/>
                <a:cs typeface="Times New Roman" panose="02020603050405020304" pitchFamily="18" charset="0"/>
              </a:rPr>
              <a:t>: </a:t>
            </a:r>
            <a:r>
              <a:rPr lang="ar-MA" sz="2800" dirty="0">
                <a:solidFill>
                  <a:srgbClr val="000000"/>
                </a:solidFill>
                <a:effectLst/>
                <a:latin typeface="Calibri" panose="020F0502020204030204" pitchFamily="34" charset="0"/>
                <a:ea typeface="SimSun" panose="02010600030101010101" pitchFamily="2" charset="-122"/>
              </a:rPr>
              <a:t>تغلب عليه الكآبة.</a:t>
            </a:r>
            <a:endParaRPr lang="en-US" sz="2400" dirty="0">
              <a:effectLst/>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52582977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456</TotalTime>
  <Words>744</Words>
  <Application>Microsoft Office PowerPoint</Application>
  <PresentationFormat>Grand écran</PresentationFormat>
  <Paragraphs>29</Paragraphs>
  <Slides>9</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9</vt:i4>
      </vt:variant>
    </vt:vector>
  </HeadingPairs>
  <TitlesOfParts>
    <vt:vector size="18" baseType="lpstr">
      <vt:lpstr>Yu Gothic Medium</vt:lpstr>
      <vt:lpstr>Aharoni</vt:lpstr>
      <vt:lpstr>Arial</vt:lpstr>
      <vt:lpstr>Arial</vt:lpstr>
      <vt:lpstr>Arial Black</vt:lpstr>
      <vt:lpstr>Calibri</vt:lpstr>
      <vt:lpstr>Calibri Light</vt:lpstr>
      <vt:lpstr>Times New Roman</vt:lpstr>
      <vt:lpstr>Thème Office</vt:lpstr>
      <vt:lpstr>مدخل إلى علم النفس Introduction à la Psychologie (2020-2021)</vt:lpstr>
      <vt:lpstr>I- أصــــول عـــلــم النـــــفس</vt:lpstr>
      <vt:lpstr>Présentation PowerPoint</vt:lpstr>
      <vt:lpstr>Présentation PowerPoint</vt:lpstr>
      <vt:lpstr>Présentation PowerPoint</vt:lpstr>
      <vt:lpstr>Présentation PowerPoint</vt:lpstr>
      <vt:lpstr>Présentation PowerPoint</vt:lpstr>
      <vt:lpstr>1-2- الفلســــــــــــــسفة الإســـــــــــــلاميةIslamic Philosophy </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Nasr</dc:creator>
  <cp:lastModifiedBy>Nasr</cp:lastModifiedBy>
  <cp:revision>46</cp:revision>
  <dcterms:created xsi:type="dcterms:W3CDTF">2020-11-04T10:21:44Z</dcterms:created>
  <dcterms:modified xsi:type="dcterms:W3CDTF">2020-11-25T16:03:19Z</dcterms:modified>
</cp:coreProperties>
</file>