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80" d="100"/>
          <a:sy n="80" d="100"/>
        </p:scale>
        <p:origin x="6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16E6E8-9A6D-48CB-84CE-A812412D24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A763CE5-B7F4-42A9-ACA5-B1556946ED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5C6FCF-2A44-4AD1-BEBD-54DAB44B1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4A0E4E-BAFC-4509-82C6-B5ADD2A50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8EABCF-68BD-478B-84F2-272DE00C8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026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88E46F-3FF7-418A-B38A-AFFC8805C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C71FE7-9FDD-4FCB-B0FA-0C9529C33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55949A-8B80-433E-9578-89421A911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6ACC07-4F43-4973-B8E2-D68FB2EED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9C4672-711F-4FBF-8B39-4E6A43762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182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34E025-8FF6-42F9-B891-9690978F6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3B6310-9825-44B9-9900-65050E4AD4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6FE4E8-4196-4965-9894-4CBA72D47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4A70EE-2E7D-45B8-A04E-27EDCBE1A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2E0A75-966B-4313-BA82-2D8020066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34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FC8607-C4A1-4580-ACBA-AFE4BABC8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00079-7197-463F-A537-7E7F1BFF91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18B4AF6-AFC4-4AF4-9D7D-E1B2F2A2F9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8FCC3E1-0436-4E57-8320-9C129EE8C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BEF610-1836-4D98-A68A-F424AA320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3F87E8-C1CD-4054-83A0-5453C234E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460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1E699A-A630-424C-B564-3A3AB708D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BC358C-125F-4731-911D-C9B2C2FC1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37B7982-3459-489A-AEBC-3C683CCCC6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F8C36EE-BC6A-4CC5-AE95-42AF9D62D8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8A02A0E-50F2-4549-B31B-7D685ADC71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C890E1-8BC3-4253-A462-3827D5135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F2BF9DA-03AB-4D85-8970-7683FD25E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9607D0-DC02-485E-9091-2F387FDBA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4141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D7DF03-DCB3-4BEF-9064-69841FBA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C441C6D-7008-4FAA-AA17-5D83164F8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0D2E825-EDBA-4B83-999B-5F5A8152D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84396BD-C49D-44F9-A615-352D9BB06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195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974028A-2FAD-4BB6-A57E-6F749CFC4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96ABDBA-D9DA-4D6E-AF30-E755BA73C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9152026-B445-4C0C-B669-D6C6BD7FB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793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A526EB-2996-49D2-93C1-71D72FF2F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20C715-2E57-41BC-B6E9-0A830FE05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ADB804B-FC97-4CBD-9491-B7E3F2E79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C7B5A45-CB7E-4FAF-A732-D78DAFE4C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A6A9CAE-9CFC-4295-A65A-26B82E2E7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68D2489-9AE9-42DA-BBF6-C864F4D78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855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170F87-D8FE-4404-93A6-7270D29F5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6F3C6E7-66F8-4225-86B5-C1A11CDA59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28DD556-BBAF-4C45-892B-ABE4BE44A8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FAF5FE-345E-4CFD-9E08-6FEABBA87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453764-5C17-4FF5-BD8E-0634A7F57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85F3679-E386-48BD-8C32-89207AAC1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4914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B0DFF7-33E1-4DE6-A6F4-22F6B0B33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C7BA57F-2D9A-481A-8D14-69BEAEE496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4E546E-55BD-4647-8AAA-A52E95EAF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5294A4-76A7-4CC6-B808-A7D215035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A730DA-9096-4983-98C5-FE3DEA44B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60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A1C32E0-21D0-4AA2-AC20-555301C6ED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A4CB585-DC6E-481F-AF2F-542539A664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11AAB5-C925-4682-B7B1-1648B6F64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66E-A11E-4E75-968D-CDC5D3B31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D3DB4C-5B01-4E44-892A-1A4BDE612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41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E66DDDF-18A9-44AE-A351-F07DF1B81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CBBC05D-E025-48A3-96E7-6A3D9A002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9AB7E1-8F92-4699-A087-0A41471DF8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CC227-9076-48C1-84B8-F8331171AB2F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5EF4F9-748C-458D-A57E-35D6DDB823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D932DE-93E1-40E5-86D7-89E4E87F7E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913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B9911C-B887-46DC-9087-1FD18C9BEA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326" y="850789"/>
            <a:ext cx="10638844" cy="1709531"/>
          </a:xfrm>
          <a:ln w="22225"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r>
              <a:rPr lang="ar-MA" dirty="0">
                <a:latin typeface="+mn-lt"/>
              </a:rPr>
              <a:t>مدخل إلى علم النفس</a:t>
            </a:r>
            <a:br>
              <a:rPr lang="ar-MA" dirty="0">
                <a:latin typeface="Aharoni" panose="02010803020104030203" pitchFamily="2" charset="-79"/>
              </a:rPr>
            </a:br>
            <a:r>
              <a:rPr lang="es-ES" sz="3100" dirty="0" err="1">
                <a:latin typeface="Arial Black" panose="020B0A04020102020204" pitchFamily="34" charset="0"/>
                <a:cs typeface="Aharoni" panose="02010803020104030203" pitchFamily="2" charset="-79"/>
              </a:rPr>
              <a:t>Introduction</a:t>
            </a:r>
            <a:r>
              <a:rPr lang="es-ES" sz="3100" dirty="0"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fr-FR" sz="3100" dirty="0">
                <a:latin typeface="Arial Black" panose="020B0A04020102020204" pitchFamily="34" charset="0"/>
                <a:cs typeface="Aharoni" panose="02010803020104030203" pitchFamily="2" charset="-79"/>
              </a:rPr>
              <a:t>à la Psychologie</a:t>
            </a:r>
            <a:br>
              <a:rPr lang="fr-FR" sz="3100" dirty="0"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fr-FR" sz="3100" dirty="0">
                <a:latin typeface="Arial Black" panose="020B0A04020102020204" pitchFamily="34" charset="0"/>
                <a:cs typeface="Aharoni" panose="02010803020104030203" pitchFamily="2" charset="-79"/>
              </a:rPr>
              <a:t>(2020-2021)</a:t>
            </a:r>
            <a:endParaRPr lang="en-GB" sz="3100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2942558-55A3-4F9C-9E9F-FEDF76DED4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15123" y="4644604"/>
            <a:ext cx="3737114" cy="1501754"/>
          </a:xfrm>
          <a:ln w="22225"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ar-MA" sz="8000" b="1" dirty="0">
                <a:latin typeface="Yu Gothic Medium" panose="020B0500000000000000" pitchFamily="34" charset="-128"/>
                <a:ea typeface="Yu Gothic Medium" panose="020B0500000000000000" pitchFamily="34" charset="-128"/>
              </a:rPr>
              <a:t>2</a:t>
            </a:r>
            <a:endParaRPr lang="en-GB" sz="8000" b="1" dirty="0"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A5A8D173-BC08-4710-B630-7EAD4C888392}"/>
              </a:ext>
            </a:extLst>
          </p:cNvPr>
          <p:cNvSpPr txBox="1">
            <a:spLocks/>
          </p:cNvSpPr>
          <p:nvPr/>
        </p:nvSpPr>
        <p:spPr>
          <a:xfrm>
            <a:off x="915725" y="3174938"/>
            <a:ext cx="10638843" cy="614692"/>
          </a:xfrm>
          <a:prstGeom prst="rect">
            <a:avLst/>
          </a:prstGeom>
          <a:ln w="22225"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4400" b="1">
                <a:latin typeface="Yu Gothic Medium" panose="020B0500000000000000" pitchFamily="34" charset="-128"/>
                <a:ea typeface="Yu Gothic Medium" panose="020B0500000000000000" pitchFamily="34" charset="-128"/>
              </a:rPr>
              <a:t>ذ. محمد المير</a:t>
            </a:r>
            <a:endParaRPr lang="en-GB" sz="4400" b="1" dirty="0"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1383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9420D6-08C6-4F40-9E0A-C6620FF17F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2839" y="887184"/>
            <a:ext cx="10416208" cy="952927"/>
          </a:xfrm>
          <a:ln w="22225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ar-MA" sz="4800" b="1" dirty="0"/>
              <a:t>مقدمة</a:t>
            </a:r>
            <a:endParaRPr lang="en-GB" sz="4800" b="1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C7C9648-1AEC-4093-AF1E-10A0EBF073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2839" y="3120394"/>
            <a:ext cx="10416208" cy="1379686"/>
          </a:xfrm>
          <a:ln w="22225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just" rtl="1">
              <a:lnSpc>
                <a:spcPct val="120000"/>
              </a:lnSpc>
            </a:pPr>
            <a:r>
              <a:rPr lang="ar-SA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يتكون مصطلح علم النفس </a:t>
            </a:r>
            <a:r>
              <a:rPr lang="en-US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Psychology-</a:t>
            </a:r>
            <a:r>
              <a:rPr lang="en-US" sz="30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Psychologie</a:t>
            </a:r>
            <a:r>
              <a:rPr lang="ar-SA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من </a:t>
            </a:r>
            <a:r>
              <a:rPr lang="ar-MA" sz="30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بسيشي</a:t>
            </a:r>
            <a:r>
              <a:rPr lang="ar-MA" sz="3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fr-FR" sz="30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Psyche</a:t>
            </a:r>
            <a:r>
              <a:rPr lang="ar-SA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وتعني نفس أو روح، </a:t>
            </a:r>
            <a:r>
              <a:rPr lang="ar-SA" sz="30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و</a:t>
            </a:r>
            <a:r>
              <a:rPr lang="ar-SA" sz="30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لوغوس</a:t>
            </a:r>
            <a:r>
              <a:rPr lang="ar-SA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fr-FR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Logos</a:t>
            </a:r>
            <a:r>
              <a:rPr lang="ar-SA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ويعني علم أو دراسة. </a:t>
            </a:r>
            <a:endParaRPr lang="en-GB" sz="30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endParaRPr lang="en-GB" sz="9600" dirty="0">
              <a:effectLst/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  <a:p>
            <a:endParaRPr lang="en-GB" dirty="0"/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5759F9F6-F50F-4EF7-88E7-76381637F5CD}"/>
              </a:ext>
            </a:extLst>
          </p:cNvPr>
          <p:cNvSpPr txBox="1">
            <a:spLocks/>
          </p:cNvSpPr>
          <p:nvPr/>
        </p:nvSpPr>
        <p:spPr>
          <a:xfrm>
            <a:off x="842839" y="2238440"/>
            <a:ext cx="10416208" cy="709656"/>
          </a:xfrm>
          <a:prstGeom prst="rect">
            <a:avLst/>
          </a:prstGeom>
          <a:ln w="22225">
            <a:solidFill>
              <a:srgbClr val="00B050"/>
            </a:solidFill>
          </a:ln>
        </p:spPr>
        <p:txBody>
          <a:bodyPr vert="horz" lIns="91440" tIns="45720" rIns="91440" bIns="45720" rtlCol="0">
            <a:normAutofit fontScale="3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MA" sz="9600" dirty="0"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أصل مصطلح علم النفس</a:t>
            </a:r>
            <a:endParaRPr lang="en-GB" sz="9600" dirty="0"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418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032522-26D4-4DAF-9EF3-861004159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839" y="1928009"/>
            <a:ext cx="10515600" cy="3445376"/>
          </a:xfrm>
          <a:ln w="22225">
            <a:solidFill>
              <a:srgbClr val="00B050"/>
            </a:solidFill>
          </a:ln>
        </p:spPr>
        <p:txBody>
          <a:bodyPr>
            <a:normAutofit lnSpcReduction="10000"/>
          </a:bodyPr>
          <a:lstStyle/>
          <a:p>
            <a:pPr marL="0" indent="0" algn="just" rtl="1">
              <a:lnSpc>
                <a:spcPct val="100000"/>
              </a:lnSpc>
              <a:buNone/>
            </a:pPr>
            <a:r>
              <a:rPr lang="ar-SA" sz="2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◄</a:t>
            </a:r>
            <a:r>
              <a:rPr lang="ar-S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ar-SA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استعمل </a:t>
            </a:r>
            <a:r>
              <a:rPr lang="ar-SA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ماركو </a:t>
            </a:r>
            <a:r>
              <a:rPr lang="ar-SA" sz="28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ماروليك</a:t>
            </a:r>
            <a:r>
              <a:rPr lang="fr-F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Marco </a:t>
            </a:r>
            <a:r>
              <a:rPr lang="fr-FR" sz="2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Marulic</a:t>
            </a:r>
            <a:r>
              <a:rPr lang="fr-F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 </a:t>
            </a:r>
            <a:r>
              <a:rPr lang="ar-SA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 (1450- 1524) مصطلح علم النفس لأول مرة في كتاب </a:t>
            </a:r>
            <a:r>
              <a:rPr lang="ar-SA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علم نفس الروح الإنسانية </a:t>
            </a:r>
            <a:r>
              <a:rPr lang="fr-FR" sz="2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Psichiologia</a:t>
            </a:r>
            <a:r>
              <a:rPr lang="fr-F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 de </a:t>
            </a:r>
            <a:r>
              <a:rPr lang="fr-FR" sz="2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ratione</a:t>
            </a:r>
            <a:r>
              <a:rPr lang="fr-F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animae</a:t>
            </a:r>
            <a:r>
              <a:rPr lang="fr-F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humanae</a:t>
            </a:r>
            <a:r>
              <a:rPr lang="ar-MA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 (يرجح أنه نُشر في بداية القرن16 (1520)) (في </a:t>
            </a:r>
            <a:r>
              <a:rPr lang="es-ES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E. </a:t>
            </a:r>
            <a:r>
              <a:rPr lang="es-ES" sz="2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Boring</a:t>
            </a:r>
            <a:r>
              <a:rPr lang="ar-SA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 (1966) و</a:t>
            </a:r>
            <a:r>
              <a:rPr lang="fr-F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Lapointe  </a:t>
            </a:r>
            <a:r>
              <a:rPr lang="ar-SA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(1970))</a:t>
            </a:r>
            <a:r>
              <a:rPr lang="ar-MA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.</a:t>
            </a:r>
          </a:p>
          <a:p>
            <a:pPr marL="0" indent="0" algn="just" rtl="1">
              <a:lnSpc>
                <a:spcPct val="100000"/>
              </a:lnSpc>
              <a:buNone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◄ </a:t>
            </a:r>
            <a:r>
              <a:rPr lang="ar-SA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أورد رودولف </a:t>
            </a:r>
            <a:r>
              <a:rPr lang="ar-SA" sz="2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غوكل</a:t>
            </a:r>
            <a:r>
              <a:rPr lang="fr-F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Rudolf </a:t>
            </a:r>
            <a:r>
              <a:rPr lang="fr-FR" sz="2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Goeckel</a:t>
            </a:r>
            <a:r>
              <a:rPr lang="fr-F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 </a:t>
            </a:r>
            <a:r>
              <a:rPr lang="ar-MA" sz="2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 (1547- 1628) مصطلح علم النفس في كتاب </a:t>
            </a:r>
            <a:r>
              <a:rPr lang="es-ES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Psych</a:t>
            </a:r>
            <a:r>
              <a:rPr lang="fr-FR" sz="2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ologia</a:t>
            </a:r>
            <a:r>
              <a:rPr lang="fr-F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 hoc est de hominis </a:t>
            </a:r>
            <a:r>
              <a:rPr lang="fr-FR" sz="2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perfectione</a:t>
            </a:r>
            <a:r>
              <a:rPr lang="fr-F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, anima, </a:t>
            </a:r>
            <a:r>
              <a:rPr lang="fr-FR" sz="2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ortu</a:t>
            </a:r>
            <a:r>
              <a:rPr lang="ar-SA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 (1590)</a:t>
            </a:r>
            <a:r>
              <a:rPr lang="ar-MA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؛</a:t>
            </a:r>
            <a:r>
              <a:rPr lang="ar-MA" sz="2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 واستعمله أيضا تلميذ هذا الأخير</a:t>
            </a:r>
            <a:r>
              <a:rPr lang="es-ES" sz="2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Otto </a:t>
            </a:r>
            <a:r>
              <a:rPr lang="es-ES" sz="28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Casmann</a:t>
            </a:r>
            <a:r>
              <a:rPr lang="es-ES" sz="2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 </a:t>
            </a:r>
            <a:r>
              <a:rPr lang="ar-MA" sz="2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 في كتاب </a:t>
            </a:r>
            <a:r>
              <a:rPr lang="es-ES" sz="28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Psychologia</a:t>
            </a:r>
            <a:r>
              <a:rPr lang="es-ES" sz="2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 </a:t>
            </a:r>
            <a:r>
              <a:rPr lang="es-ES" sz="28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anthropologica</a:t>
            </a:r>
            <a:r>
              <a:rPr lang="es-ES" sz="2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 </a:t>
            </a:r>
            <a:r>
              <a:rPr lang="es-ES" sz="28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sive</a:t>
            </a:r>
            <a:r>
              <a:rPr lang="es-ES" sz="2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 </a:t>
            </a:r>
            <a:r>
              <a:rPr lang="es-ES" sz="28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animae</a:t>
            </a:r>
            <a:r>
              <a:rPr lang="es-ES" sz="2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 </a:t>
            </a:r>
            <a:r>
              <a:rPr lang="es-ES" sz="28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humanae</a:t>
            </a:r>
            <a:r>
              <a:rPr lang="es-ES" sz="2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 doctrina</a:t>
            </a:r>
            <a:r>
              <a:rPr lang="ar-MA" sz="2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 (1594) (</a:t>
            </a:r>
            <a:r>
              <a:rPr lang="fr-F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Lapointe</a:t>
            </a:r>
            <a:r>
              <a:rPr lang="ar-MA" sz="2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، 1970، 1972). </a:t>
            </a:r>
            <a:endParaRPr lang="en-GB" sz="16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+mj-cs"/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D5F42BAA-A541-436A-A025-8561EFC14C24}"/>
              </a:ext>
            </a:extLst>
          </p:cNvPr>
          <p:cNvSpPr txBox="1">
            <a:spLocks/>
          </p:cNvSpPr>
          <p:nvPr/>
        </p:nvSpPr>
        <p:spPr>
          <a:xfrm>
            <a:off x="842839" y="887184"/>
            <a:ext cx="10416208" cy="736133"/>
          </a:xfrm>
          <a:prstGeom prst="rect">
            <a:avLst/>
          </a:prstGeom>
          <a:ln w="22225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MA" sz="3200" b="1" dirty="0"/>
              <a:t>الاستعمال الأول لمصطلح علم النفس </a:t>
            </a:r>
            <a:r>
              <a:rPr lang="es-ES" sz="3200" b="1" dirty="0" err="1"/>
              <a:t>Psychology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738812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76117A-6FCD-42C9-A959-6EDFFD649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0547"/>
            <a:ext cx="10515600" cy="803081"/>
          </a:xfrm>
          <a:ln w="22225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6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تعريف كرستيان وولف </a:t>
            </a: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Christian Wolff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ar-MA" sz="36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لعلم النفس</a:t>
            </a:r>
            <a:endParaRPr lang="en-GB" sz="3600" dirty="0"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0CD2D3-4A5B-4160-8F6D-CFED0A7D5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8750"/>
            <a:ext cx="10515600" cy="3008768"/>
          </a:xfrm>
          <a:ln w="22225">
            <a:solidFill>
              <a:srgbClr val="00B050"/>
            </a:solidFill>
          </a:ln>
        </p:spPr>
        <p:txBody>
          <a:bodyPr>
            <a:noAutofit/>
          </a:bodyPr>
          <a:lstStyle/>
          <a:p>
            <a:pPr marL="0" indent="0" algn="just" rtl="1">
              <a:lnSpc>
                <a:spcPct val="100000"/>
              </a:lnSpc>
              <a:buNone/>
            </a:pP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رأى </a:t>
            </a:r>
            <a:r>
              <a:rPr lang="ar-MA" b="1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كرستيان وولف</a:t>
            </a:r>
            <a:r>
              <a:rPr lang="fr-FR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Christian Wolff 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(1679- 1754) أن موضوع علم النفس هو الذهن، وميز بين </a:t>
            </a:r>
            <a:r>
              <a:rPr lang="ar-MA" b="1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علم النفس العقلي</a:t>
            </a:r>
            <a:r>
              <a:rPr lang="fr-FR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Rational Psychology</a:t>
            </a:r>
            <a:r>
              <a:rPr lang="es-E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fr-FR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Psychologie Rationnelle</a:t>
            </a:r>
            <a:r>
              <a:rPr lang="fr-FR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، </a:t>
            </a:r>
            <a:r>
              <a:rPr lang="ar-MA" b="1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وعلم النفس </a:t>
            </a:r>
            <a:r>
              <a:rPr lang="ar-MA" b="1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التجريباني</a:t>
            </a:r>
            <a:r>
              <a:rPr lang="ar-MA" b="1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(</a:t>
            </a:r>
            <a:r>
              <a:rPr lang="ar-MA" b="1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الأمبريقي</a:t>
            </a:r>
            <a:r>
              <a:rPr lang="ar-MA" b="1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)</a:t>
            </a:r>
            <a:r>
              <a:rPr lang="es-E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Empirical</a:t>
            </a:r>
            <a:r>
              <a:rPr lang="es-E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s-E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Psychology-Psychologie</a:t>
            </a:r>
            <a:r>
              <a:rPr lang="es-E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s-E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empirique</a:t>
            </a:r>
            <a:r>
              <a:rPr lang="es-E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. </a:t>
            </a:r>
            <a:r>
              <a:rPr lang="ar-MA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</a:rPr>
              <a:t>ويشير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علم النفس العقلي إلى المعارف التي يتوصل إليها العقل في استقلال عن التجربة</a:t>
            </a:r>
            <a:r>
              <a:rPr lang="ar-MA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</a:rPr>
              <a:t> (</a:t>
            </a:r>
            <a:r>
              <a:rPr lang="fr-FR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Richards</a:t>
            </a:r>
            <a:r>
              <a:rPr lang="ar-MA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</a:rPr>
              <a:t>، 1980)</a:t>
            </a:r>
            <a:r>
              <a:rPr lang="ar-MA" dirty="0"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</a:rPr>
              <a:t>؛ في حين 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يحيل علم النفس </a:t>
            </a:r>
            <a:r>
              <a:rPr lang="ar-MA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الأمبريقي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إلى المعارف المكتسبة من خلال التجربة. </a:t>
            </a:r>
            <a:endParaRPr lang="en-GB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2606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1460BC-9FBA-4582-87C1-35F9AD308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489" y="1863327"/>
            <a:ext cx="10515600" cy="1886739"/>
          </a:xfrm>
          <a:ln w="22225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marL="0" indent="0" algn="just" rtl="1">
              <a:lnSpc>
                <a:spcPct val="100000"/>
              </a:lnSpc>
              <a:buNone/>
            </a:pPr>
            <a:r>
              <a:rPr lang="ar-MA" b="1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استبعد إيمانويل كانط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fr-FR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Immanuel </a:t>
            </a:r>
            <a:r>
              <a:rPr lang="fr-FR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Kant</a:t>
            </a:r>
            <a:r>
              <a:rPr lang="ar-SA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(1724- 1804) 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أن يصبح </a:t>
            </a:r>
            <a:r>
              <a:rPr lang="ar-MA" b="1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علم النفس علما حقا</a:t>
            </a:r>
            <a:r>
              <a:rPr lang="es-E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Exact</a:t>
            </a:r>
            <a:r>
              <a:rPr lang="es-E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s-E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Science</a:t>
            </a:r>
            <a:r>
              <a:rPr lang="es-E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، لأنه لا يستطيع التعبير عن قضاياه بطريقة رياضية، كما لا يمكنه أن يكون </a:t>
            </a:r>
            <a:r>
              <a:rPr lang="ar-MA" b="1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علما تجريبيا</a:t>
            </a:r>
            <a:r>
              <a:rPr lang="fr-FR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Experimental</a:t>
            </a:r>
            <a:r>
              <a:rPr lang="fr-FR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science 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كالفيزياء والكيمياء، لأن الذهن أو الوعي غير قابلين للملاحظة.</a:t>
            </a:r>
            <a:endParaRPr lang="en-GB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 algn="just" rtl="1">
              <a:lnSpc>
                <a:spcPct val="110000"/>
              </a:lnSpc>
              <a:buNone/>
            </a:pPr>
            <a:endParaRPr lang="en-GB" sz="2400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E3B814A4-BA54-4628-8395-4D2A48E04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0547"/>
            <a:ext cx="10515600" cy="803081"/>
          </a:xfrm>
          <a:ln w="22225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600" b="1" dirty="0">
                <a:solidFill>
                  <a:srgbClr val="000000"/>
                </a:solidFill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انتقاد إيمانويل كانط </a:t>
            </a:r>
            <a:r>
              <a:rPr lang="fr-FR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Immanuel </a:t>
            </a:r>
            <a:r>
              <a:rPr lang="fr-FR" sz="3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Kant</a:t>
            </a:r>
            <a:r>
              <a:rPr lang="ar-MA" sz="3600" b="1" dirty="0">
                <a:solidFill>
                  <a:srgbClr val="000000"/>
                </a:solidFill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لعلم النفس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73801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4ED36A-7137-4AE9-BACE-C9EEE7C27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2846"/>
            <a:ext cx="10515600" cy="3509700"/>
          </a:xfrm>
          <a:ln w="22225">
            <a:solidFill>
              <a:srgbClr val="00B050"/>
            </a:solidFill>
          </a:ln>
        </p:spPr>
        <p:txBody>
          <a:bodyPr>
            <a:noAutofit/>
          </a:bodyPr>
          <a:lstStyle/>
          <a:p>
            <a:pPr marL="0" indent="0" algn="just" rtl="1">
              <a:lnSpc>
                <a:spcPct val="100000"/>
              </a:lnSpc>
              <a:buNone/>
            </a:pPr>
            <a:r>
              <a:rPr lang="ar-SA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</a:rPr>
              <a:t>ظهرت قبل علم النفس العلمي، بعض النظريات النفسية غير العلمية</a:t>
            </a:r>
            <a:r>
              <a:rPr lang="ar-SA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fr-FR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Pseudoscientific</a:t>
            </a:r>
            <a:r>
              <a:rPr lang="fr-FR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Psychology</a:t>
            </a:r>
            <a:r>
              <a:rPr lang="ar-SA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وهي:</a:t>
            </a:r>
            <a:r>
              <a:rPr lang="ar-SA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endParaRPr lang="en-GB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MA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◄</a:t>
            </a:r>
            <a:r>
              <a:rPr lang="ar-MA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ar-MA" b="1" u="heavy" dirty="0" err="1">
                <a:solidFill>
                  <a:srgbClr val="000000"/>
                </a:solidFill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الأساريرية</a:t>
            </a:r>
            <a:r>
              <a:rPr lang="fr-FR" u="heavy" dirty="0" err="1">
                <a:solidFill>
                  <a:srgbClr val="000000"/>
                </a:solidFill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Physiognomy</a:t>
            </a:r>
            <a:r>
              <a:rPr lang="fr-FR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- Physionomie </a:t>
            </a:r>
            <a:r>
              <a:rPr lang="fr-FR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ar-MA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ar-MA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s-ES" u="heavy" dirty="0" err="1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Characterology</a:t>
            </a:r>
            <a:r>
              <a:rPr lang="ar-SA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ar-SA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ar-MA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التي بدأت مع شارل لوبران</a:t>
            </a:r>
            <a:r>
              <a:rPr lang="fr-FR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Charles Le Brun </a:t>
            </a:r>
            <a:r>
              <a:rPr lang="fr-FR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ar-MA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(1619 – 1690)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، ثم طورها </a:t>
            </a:r>
            <a:r>
              <a:rPr lang="ar-MA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جوهان </a:t>
            </a:r>
            <a:r>
              <a:rPr lang="ar-MA" dirty="0" err="1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لافتار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Johann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Lavater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(1741- 1801) (في</a:t>
            </a:r>
            <a:r>
              <a:rPr lang="es-E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21st </a:t>
            </a:r>
            <a:r>
              <a:rPr lang="es-E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century</a:t>
            </a:r>
            <a:r>
              <a:rPr lang="es-E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s-E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psychology</a:t>
            </a:r>
            <a:r>
              <a:rPr lang="ar-SA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، 2008)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lang="ar-SA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تفترض أن </a:t>
            </a:r>
            <a:r>
              <a:rPr lang="ar-MA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النظر إلى قسمات وجه شخص 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يتيح </a:t>
            </a:r>
            <a:r>
              <a:rPr lang="ar-MA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تحديد السمات الداخلية لشخصيته</a:t>
            </a:r>
            <a:r>
              <a:rPr lang="fr-FR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Inner</a:t>
            </a:r>
            <a:r>
              <a:rPr lang="fr-FR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Personality</a:t>
            </a:r>
            <a:r>
              <a:rPr lang="fr-FR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Traits 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، و</a:t>
            </a:r>
            <a:r>
              <a:rPr lang="ar-MA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مزاجه</a:t>
            </a:r>
            <a:r>
              <a:rPr lang="ar-MA" dirty="0">
                <a:effectLst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(وتركز على العينين، والأنف والجبهة والذقن)</a:t>
            </a:r>
            <a:r>
              <a:rPr lang="ar-MA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؛</a:t>
            </a:r>
            <a:endParaRPr lang="ar-MA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 algn="just" rtl="1">
              <a:lnSpc>
                <a:spcPct val="100000"/>
              </a:lnSpc>
              <a:buNone/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r" rtl="1">
              <a:lnSpc>
                <a:spcPct val="120000"/>
              </a:lnSpc>
              <a:spcBef>
                <a:spcPts val="0"/>
              </a:spcBef>
              <a:buNone/>
            </a:pPr>
            <a:endParaRPr lang="en-GB" sz="2400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5448BD1-8753-4759-B44E-6DD8820BE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0547"/>
            <a:ext cx="10515600" cy="803081"/>
          </a:xfrm>
          <a:ln w="22225"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600" b="1" dirty="0">
                <a:solidFill>
                  <a:srgbClr val="000000"/>
                </a:solidFill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بعض النظريات النفسية غير العلمية التي سبقت ظهور علم النفس العلمي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47393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593490-4039-4CBA-BFA5-A6CA55611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9419"/>
            <a:ext cx="10515600" cy="4026536"/>
          </a:xfrm>
          <a:ln w="22225">
            <a:solidFill>
              <a:srgbClr val="00B050"/>
            </a:solidFill>
          </a:ln>
        </p:spPr>
        <p:txBody>
          <a:bodyPr>
            <a:normAutofit fontScale="92500" lnSpcReduction="10000"/>
          </a:bodyPr>
          <a:lstStyle/>
          <a:p>
            <a:pPr marL="0" indent="0" algn="just" rtl="1">
              <a:lnSpc>
                <a:spcPct val="120000"/>
              </a:lnSpc>
              <a:buNone/>
            </a:pPr>
            <a:r>
              <a:rPr lang="ar-MA" sz="30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◄</a:t>
            </a:r>
            <a:r>
              <a:rPr lang="ar-MA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ar-MA" sz="3000" b="1" u="heavy" dirty="0">
                <a:solidFill>
                  <a:srgbClr val="000000"/>
                </a:solidFill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</a:rPr>
              <a:t>المغناطيسية الحيوانية</a:t>
            </a:r>
            <a:r>
              <a:rPr lang="ar-MA" sz="3000" dirty="0">
                <a:solidFill>
                  <a:srgbClr val="000000"/>
                </a:solidFill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fr-FR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Animal </a:t>
            </a:r>
            <a:r>
              <a:rPr lang="fr-FR" sz="30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Magnetism</a:t>
            </a:r>
            <a:r>
              <a:rPr lang="fr-FR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ar-MA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(</a:t>
            </a:r>
            <a:r>
              <a:rPr lang="ar-MA" sz="30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المسميرية</a:t>
            </a:r>
            <a:r>
              <a:rPr lang="ar-MA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s-ES" sz="30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Mesmerism</a:t>
            </a:r>
            <a:r>
              <a:rPr lang="ar-SA" sz="30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)</a:t>
            </a:r>
            <a:r>
              <a:rPr lang="ar-MA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ل فرانز مسمر </a:t>
            </a:r>
            <a:r>
              <a:rPr lang="fr-FR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Franz Anton Mesmer</a:t>
            </a:r>
            <a:r>
              <a:rPr lang="ar-MA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(1734 – 1815)</a:t>
            </a:r>
            <a:r>
              <a:rPr lang="ar-MA" sz="30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: ترى أن الكثير من الأمراض تنتج عن المغناطيسية الحيوانية، أي عن </a:t>
            </a:r>
            <a:r>
              <a:rPr lang="ar-MA" sz="3000" u="heavy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</a:rPr>
              <a:t>تدفق الموجات المغناطيسية </a:t>
            </a:r>
            <a:r>
              <a:rPr lang="fr-FR" sz="3000" u="heavy" dirty="0" err="1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magnetic</a:t>
            </a:r>
            <a:r>
              <a:rPr lang="fr-FR" sz="3000" u="heavy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3000" u="heavy" dirty="0" err="1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fluids</a:t>
            </a:r>
            <a:r>
              <a:rPr lang="ar-MA" sz="3000" u="heavy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</a:rPr>
              <a:t> بين الإنسان والحيوان</a:t>
            </a:r>
            <a:r>
              <a:rPr lang="ar-MA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؛ </a:t>
            </a:r>
            <a:endParaRPr lang="en-GB" sz="30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 algn="just" rtl="1">
              <a:lnSpc>
                <a:spcPct val="120000"/>
              </a:lnSpc>
              <a:buNone/>
            </a:pPr>
            <a:r>
              <a:rPr kumimoji="0" lang="ar-MA" sz="3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◄</a:t>
            </a:r>
            <a:r>
              <a:rPr kumimoji="0" lang="ar-MA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ar-MA" sz="3000" b="1" u="heavy" dirty="0">
                <a:solidFill>
                  <a:srgbClr val="000000"/>
                </a:solidFill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</a:rPr>
              <a:t>الفراسة</a:t>
            </a:r>
            <a:r>
              <a:rPr lang="ar-MA" sz="3000" u="heavy" dirty="0">
                <a:solidFill>
                  <a:srgbClr val="000000"/>
                </a:solidFill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fr-FR" sz="3000" i="0" u="heavy" dirty="0" err="1">
                <a:solidFill>
                  <a:srgbClr val="000000"/>
                </a:solidFill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Phrenology</a:t>
            </a:r>
            <a:r>
              <a:rPr lang="ar-MA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ل فرانز غال </a:t>
            </a:r>
            <a:r>
              <a:rPr lang="fr-FR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Franz Joseph </a:t>
            </a:r>
            <a:r>
              <a:rPr lang="fr-FR" sz="300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Gall</a:t>
            </a:r>
            <a:r>
              <a:rPr lang="ar-MA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(1758 – 1828) و جوهان </a:t>
            </a:r>
            <a:r>
              <a:rPr lang="ar-MA" sz="30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غاسبار</a:t>
            </a:r>
            <a:r>
              <a:rPr lang="ar-MA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ar-MA" sz="30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سبورزهيم</a:t>
            </a:r>
            <a:r>
              <a:rPr lang="fr-FR" sz="3000" b="1" u="heavy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Johann Gaspar </a:t>
            </a:r>
            <a:r>
              <a:rPr lang="fr-FR" sz="3000" b="1" u="heavy" dirty="0" err="1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Spurzheim</a:t>
            </a:r>
            <a:r>
              <a:rPr lang="fr-FR" sz="3000" b="1" u="heavy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ar-MA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: تشير إلى إمكانية </a:t>
            </a:r>
            <a:r>
              <a:rPr lang="ar-MA" sz="3000" u="heavy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</a:rPr>
              <a:t>استنتاج السمات النفسية من خلال حجم النتوءات </a:t>
            </a:r>
            <a:r>
              <a:rPr lang="fr-FR" sz="3000" u="heavy" dirty="0" err="1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bumps</a:t>
            </a:r>
            <a:r>
              <a:rPr lang="ar-MA" sz="3000" u="heavy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</a:rPr>
              <a:t> في الجمجمة</a:t>
            </a:r>
            <a:r>
              <a:rPr lang="ar-MA" sz="30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، وكان يستعمل من أجل ذلك فحص الجمجمة </a:t>
            </a:r>
            <a:r>
              <a:rPr lang="fr-FR" sz="30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Cranioscopy</a:t>
            </a:r>
            <a:r>
              <a:rPr lang="ar-MA" sz="30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.</a:t>
            </a:r>
            <a:endParaRPr lang="en-GB" sz="30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50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C55C6587-F267-4DC4-856E-FF9446EAC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0547"/>
            <a:ext cx="10515600" cy="624891"/>
          </a:xfrm>
          <a:ln w="22225"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ar-MA" sz="36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بعض تعاريف علم النفس</a:t>
            </a:r>
            <a:endParaRPr lang="en-GB" sz="3600" dirty="0">
              <a:latin typeface="+mn-lt"/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A2CE60DF-E5AB-4D4B-914E-D198F1393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0209"/>
            <a:ext cx="10515600" cy="3501749"/>
          </a:xfrm>
          <a:ln w="22225">
            <a:solidFill>
              <a:srgbClr val="00B050"/>
            </a:solidFill>
          </a:ln>
        </p:spPr>
        <p:txBody>
          <a:bodyPr>
            <a:normAutofit lnSpcReduction="10000"/>
          </a:bodyPr>
          <a:lstStyle/>
          <a:p>
            <a:pPr marL="0" indent="0" algn="just" rtl="1">
              <a:buNone/>
            </a:pPr>
            <a:r>
              <a:rPr lang="ar-MA" dirty="0">
                <a:solidFill>
                  <a:srgbClr val="00B0F0"/>
                </a:solidFill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◄</a:t>
            </a:r>
            <a:r>
              <a:rPr lang="ar-MA" dirty="0"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تعريف</a:t>
            </a:r>
            <a:r>
              <a:rPr lang="ar-MA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ar-MA" b="1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ولهلم فونت</a:t>
            </a:r>
            <a:r>
              <a:rPr lang="fr-FR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Wilhelm Wundt </a:t>
            </a:r>
            <a:r>
              <a:rPr lang="ar-MA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ar-SA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(1832- 1920)</a:t>
            </a:r>
            <a:r>
              <a:rPr lang="ar-MA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lang="ar-SA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ar-MA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يدرس علم النفس الذهن والقوانين التي تحكمه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، ويركز على التجارب أو المحتويات الواعية.</a:t>
            </a:r>
          </a:p>
          <a:p>
            <a:pPr marL="0" indent="0" algn="just" rtl="1">
              <a:buNone/>
            </a:pPr>
            <a:r>
              <a:rPr kumimoji="0" lang="ar-MA" b="0" i="0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◄</a:t>
            </a:r>
            <a:r>
              <a:rPr kumimoji="0" lang="ar-MA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تعريف </a:t>
            </a:r>
            <a:r>
              <a:rPr lang="ar-MA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وليام جيمس</a:t>
            </a:r>
            <a:r>
              <a:rPr lang="es-ES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William James </a:t>
            </a:r>
            <a:r>
              <a:rPr lang="ar-MA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(1842-1910): علم النفس هو علم الحياة الذهنية</a:t>
            </a:r>
            <a:r>
              <a:rPr lang="ar-MA" dirty="0"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pPr marL="0" indent="0" algn="just" rtl="1">
              <a:buNone/>
            </a:pPr>
            <a:r>
              <a:rPr kumimoji="0" lang="ar-MA" b="0" i="0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◄</a:t>
            </a:r>
            <a:r>
              <a:rPr kumimoji="0" lang="ar-MA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تعريف </a:t>
            </a:r>
            <a:r>
              <a:rPr lang="ar-MA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جون واتسون</a:t>
            </a:r>
            <a:r>
              <a:rPr lang="fr-FR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John Watson</a:t>
            </a:r>
            <a:r>
              <a:rPr lang="fr-FR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(1878-1958): علم النفس هو علم السلوك.</a:t>
            </a:r>
            <a:endParaRPr lang="fr-FR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 rtl="1">
              <a:buNone/>
            </a:pPr>
            <a:r>
              <a:rPr kumimoji="0" lang="ar-MA" b="0" i="0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◄</a:t>
            </a:r>
            <a:r>
              <a:rPr kumimoji="0" lang="ar-MA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التعريف الحالي لعلم النفس: </a:t>
            </a:r>
            <a:r>
              <a:rPr lang="ar-MA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</a:rPr>
              <a:t>يدرس علم النفس  </a:t>
            </a:r>
            <a:r>
              <a:rPr lang="ar-MA" dirty="0" err="1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</a:rPr>
              <a:t>السيرورات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ar-MA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</a:rPr>
              <a:t>الذهنية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Mental processes 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ar-MA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</a:rPr>
              <a:t>والسلوك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fr-FR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Behavior</a:t>
            </a:r>
            <a:r>
              <a:rPr lang="fr-FR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-Comportement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(</a:t>
            </a:r>
            <a:r>
              <a:rPr lang="fr-FR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Feldman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، 2011، </a:t>
            </a:r>
            <a:r>
              <a:rPr lang="fr-FR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Lally</a:t>
            </a:r>
            <a:r>
              <a:rPr lang="ar-MA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و </a:t>
            </a:r>
            <a:r>
              <a:rPr lang="fr-FR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Valentine-French</a:t>
            </a:r>
            <a:r>
              <a:rPr lang="ar-SA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، 2018).</a:t>
            </a:r>
            <a:endParaRPr lang="en-GB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 algn="just" rtl="1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9602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F9C977EB-A8E8-4EF8-A2E2-98EC7D190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9177"/>
            <a:ext cx="10515600" cy="2779520"/>
          </a:xfrm>
          <a:ln w="22225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marL="0" indent="0" algn="just" rtl="1">
              <a:lnSpc>
                <a:spcPct val="100000"/>
              </a:lnSpc>
              <a:buNone/>
            </a:pPr>
            <a:r>
              <a:rPr lang="ar-MA" sz="28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من بين </a:t>
            </a:r>
            <a:r>
              <a:rPr lang="ar-MA" sz="2800" u="heavy" dirty="0" err="1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</a:rPr>
              <a:t>السيرورات</a:t>
            </a:r>
            <a:r>
              <a:rPr lang="ar-MA" sz="2800" u="heavy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</a:rPr>
              <a:t> الذهنية التي يدرسها علم النفس</a:t>
            </a:r>
            <a:r>
              <a:rPr lang="ar-MA" sz="2800" dirty="0"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</a:rPr>
              <a:t> هناك </a:t>
            </a:r>
            <a:r>
              <a:rPr lang="ar-MA" sz="2800" dirty="0">
                <a:solidFill>
                  <a:srgbClr val="000000"/>
                </a:solidFill>
                <a:effectLst/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ea typeface="SimSun" panose="02010600030101010101" pitchFamily="2" charset="-122"/>
              </a:rPr>
              <a:t>الذاكرة</a:t>
            </a:r>
            <a:r>
              <a:rPr lang="es-ES" sz="2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Memory</a:t>
            </a:r>
            <a:r>
              <a:rPr lang="es-ES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fr-FR" sz="280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Mémoire</a:t>
            </a:r>
            <a:r>
              <a:rPr lang="fr-F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ar-MA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، والانتباه</a:t>
            </a:r>
            <a:r>
              <a:rPr lang="fr-F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Attention </a:t>
            </a:r>
            <a:r>
              <a:rPr lang="ar-MA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، والإدراك</a:t>
            </a:r>
            <a:r>
              <a:rPr lang="fr-F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Perception </a:t>
            </a:r>
            <a:r>
              <a:rPr lang="ar-MA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، والاستدلال</a:t>
            </a:r>
            <a:r>
              <a:rPr lang="fr-FR" sz="2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Reasoning</a:t>
            </a:r>
            <a:r>
              <a:rPr lang="fr-F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-Raisonnement </a:t>
            </a:r>
            <a:r>
              <a:rPr lang="ar-MA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، وحل المشاكل</a:t>
            </a:r>
            <a:r>
              <a:rPr lang="fr-FR" sz="2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Problem</a:t>
            </a:r>
            <a:r>
              <a:rPr lang="fr-F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solving</a:t>
            </a:r>
            <a:r>
              <a:rPr lang="fr-F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fr-FR" sz="280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résolution</a:t>
            </a:r>
            <a:r>
              <a:rPr lang="fr-F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de </a:t>
            </a:r>
            <a:r>
              <a:rPr lang="fr-FR" sz="280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problèmes</a:t>
            </a:r>
            <a:r>
              <a:rPr lang="fr-F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ar-MA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، وأخذ القرار </a:t>
            </a:r>
            <a:r>
              <a:rPr lang="fr-FR" sz="2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decision</a:t>
            </a:r>
            <a:r>
              <a:rPr lang="fr-F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making</a:t>
            </a:r>
            <a:r>
              <a:rPr lang="fr-FR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-Prise de </a:t>
            </a:r>
            <a:r>
              <a:rPr lang="fr-FR" sz="280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décision</a:t>
            </a:r>
            <a:r>
              <a:rPr lang="ar-MA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. ويفحص علم النفس سلوك الإنسان والحيوان، والسلوك السوي والسلوك غير السوي أو المضطرب.</a:t>
            </a:r>
            <a:endParaRPr lang="en-GB" sz="24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 algn="just" rtl="1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582977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599</Words>
  <Application>Microsoft Office PowerPoint</Application>
  <PresentationFormat>Grand écran</PresentationFormat>
  <Paragraphs>24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7" baseType="lpstr">
      <vt:lpstr>Yu Gothic Medium</vt:lpstr>
      <vt:lpstr>Aharoni</vt:lpstr>
      <vt:lpstr>Arial</vt:lpstr>
      <vt:lpstr>Arial Black</vt:lpstr>
      <vt:lpstr>Calibri</vt:lpstr>
      <vt:lpstr>Calibri Light</vt:lpstr>
      <vt:lpstr>Times New Roman</vt:lpstr>
      <vt:lpstr>Thème Office</vt:lpstr>
      <vt:lpstr>مدخل إلى علم النفس Introduction à la Psychologie (2020-2021)</vt:lpstr>
      <vt:lpstr>مقدمة</vt:lpstr>
      <vt:lpstr>Présentation PowerPoint</vt:lpstr>
      <vt:lpstr>تعريف كرستيان وولف Christian Wolff  لعلم النفس</vt:lpstr>
      <vt:lpstr>انتقاد إيمانويل كانط Immanuel Kant لعلم النفس</vt:lpstr>
      <vt:lpstr>بعض النظريات النفسية غير العلمية التي سبقت ظهور علم النفس العلمي</vt:lpstr>
      <vt:lpstr>Présentation PowerPoint</vt:lpstr>
      <vt:lpstr>بعض تعاريف علم النفس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Nasr</dc:creator>
  <cp:lastModifiedBy>Nasr</cp:lastModifiedBy>
  <cp:revision>33</cp:revision>
  <dcterms:created xsi:type="dcterms:W3CDTF">2020-11-04T10:21:44Z</dcterms:created>
  <dcterms:modified xsi:type="dcterms:W3CDTF">2020-11-11T17:03:16Z</dcterms:modified>
</cp:coreProperties>
</file>